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7" r:id="rId1"/>
    <p:sldMasterId id="2147484385" r:id="rId2"/>
  </p:sldMasterIdLst>
  <p:notesMasterIdLst>
    <p:notesMasterId r:id="rId23"/>
  </p:notesMasterIdLst>
  <p:sldIdLst>
    <p:sldId id="257" r:id="rId3"/>
    <p:sldId id="258" r:id="rId4"/>
    <p:sldId id="279" r:id="rId5"/>
    <p:sldId id="280" r:id="rId6"/>
    <p:sldId id="281" r:id="rId7"/>
    <p:sldId id="282" r:id="rId8"/>
    <p:sldId id="283" r:id="rId9"/>
    <p:sldId id="277" r:id="rId10"/>
    <p:sldId id="269" r:id="rId11"/>
    <p:sldId id="270" r:id="rId12"/>
    <p:sldId id="263" r:id="rId13"/>
    <p:sldId id="264" r:id="rId14"/>
    <p:sldId id="265" r:id="rId15"/>
    <p:sldId id="267" r:id="rId16"/>
    <p:sldId id="284" r:id="rId17"/>
    <p:sldId id="271" r:id="rId18"/>
    <p:sldId id="272" r:id="rId19"/>
    <p:sldId id="274" r:id="rId20"/>
    <p:sldId id="273" r:id="rId21"/>
    <p:sldId id="275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80"/>
  </p:normalViewPr>
  <p:slideViewPr>
    <p:cSldViewPr snapToGrid="0" snapToObjects="1">
      <p:cViewPr>
        <p:scale>
          <a:sx n="60" d="100"/>
          <a:sy n="60" d="100"/>
        </p:scale>
        <p:origin x="-900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083177502699201"/>
          <c:y val="0.12975992407728701"/>
          <c:w val="0.67188404003527102"/>
          <c:h val="0.70778129598889805"/>
        </c:manualLayout>
      </c:layout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group1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工作表1!$A$2:$A$60</c:f>
              <c:numCache>
                <c:formatCode>General</c:formatCode>
                <c:ptCount val="59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7</c:v>
                </c:pt>
                <c:pt idx="6">
                  <c:v>4</c:v>
                </c:pt>
                <c:pt idx="7">
                  <c:v>6</c:v>
                </c:pt>
                <c:pt idx="8">
                  <c:v>5</c:v>
                </c:pt>
                <c:pt idx="9">
                  <c:v>9</c:v>
                </c:pt>
                <c:pt idx="10">
                  <c:v>-10</c:v>
                </c:pt>
                <c:pt idx="11">
                  <c:v>-9</c:v>
                </c:pt>
                <c:pt idx="12">
                  <c:v>-8</c:v>
                </c:pt>
                <c:pt idx="13">
                  <c:v>-7</c:v>
                </c:pt>
                <c:pt idx="14">
                  <c:v>-9</c:v>
                </c:pt>
                <c:pt idx="15">
                  <c:v>-7</c:v>
                </c:pt>
                <c:pt idx="16">
                  <c:v>-5</c:v>
                </c:pt>
                <c:pt idx="17">
                  <c:v>-6</c:v>
                </c:pt>
                <c:pt idx="18">
                  <c:v>-6</c:v>
                </c:pt>
                <c:pt idx="19">
                  <c:v>6</c:v>
                </c:pt>
                <c:pt idx="20">
                  <c:v>8</c:v>
                </c:pt>
                <c:pt idx="21">
                  <c:v>6</c:v>
                </c:pt>
                <c:pt idx="22">
                  <c:v>6</c:v>
                </c:pt>
                <c:pt idx="23">
                  <c:v>7</c:v>
                </c:pt>
                <c:pt idx="24">
                  <c:v>6</c:v>
                </c:pt>
                <c:pt idx="25">
                  <c:v>8</c:v>
                </c:pt>
                <c:pt idx="26">
                  <c:v>7</c:v>
                </c:pt>
                <c:pt idx="27">
                  <c:v>-7</c:v>
                </c:pt>
                <c:pt idx="28">
                  <c:v>-10</c:v>
                </c:pt>
                <c:pt idx="29">
                  <c:v>-9</c:v>
                </c:pt>
                <c:pt idx="30">
                  <c:v>-7</c:v>
                </c:pt>
                <c:pt idx="31">
                  <c:v>-5</c:v>
                </c:pt>
                <c:pt idx="32">
                  <c:v>-12</c:v>
                </c:pt>
                <c:pt idx="33">
                  <c:v>-6</c:v>
                </c:pt>
                <c:pt idx="34">
                  <c:v>-15</c:v>
                </c:pt>
                <c:pt idx="35">
                  <c:v>-9</c:v>
                </c:pt>
                <c:pt idx="36">
                  <c:v>-5</c:v>
                </c:pt>
                <c:pt idx="37">
                  <c:v>4</c:v>
                </c:pt>
                <c:pt idx="38">
                  <c:v>4</c:v>
                </c:pt>
                <c:pt idx="39">
                  <c:v>2</c:v>
                </c:pt>
                <c:pt idx="40">
                  <c:v>6</c:v>
                </c:pt>
                <c:pt idx="41">
                  <c:v>0</c:v>
                </c:pt>
                <c:pt idx="42">
                  <c:v>2</c:v>
                </c:pt>
                <c:pt idx="43">
                  <c:v>5</c:v>
                </c:pt>
                <c:pt idx="44">
                  <c:v>5</c:v>
                </c:pt>
                <c:pt idx="45">
                  <c:v>7</c:v>
                </c:pt>
                <c:pt idx="46">
                  <c:v>6</c:v>
                </c:pt>
                <c:pt idx="47">
                  <c:v>3</c:v>
                </c:pt>
                <c:pt idx="48">
                  <c:v>3</c:v>
                </c:pt>
                <c:pt idx="49">
                  <c:v>1</c:v>
                </c:pt>
                <c:pt idx="50">
                  <c:v>4</c:v>
                </c:pt>
                <c:pt idx="51">
                  <c:v>3</c:v>
                </c:pt>
                <c:pt idx="52">
                  <c:v>2</c:v>
                </c:pt>
                <c:pt idx="53">
                  <c:v>4</c:v>
                </c:pt>
                <c:pt idx="54">
                  <c:v>5</c:v>
                </c:pt>
                <c:pt idx="55">
                  <c:v>2</c:v>
                </c:pt>
              </c:numCache>
            </c:numRef>
          </c:xVal>
          <c:yVal>
            <c:numRef>
              <c:f>工作表1!$B$2:$B$60</c:f>
              <c:numCache>
                <c:formatCode>General</c:formatCode>
                <c:ptCount val="59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7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2F-4A71-B2FE-381914DB944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group2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工作表1!$A$2:$A$60</c:f>
              <c:numCache>
                <c:formatCode>General</c:formatCode>
                <c:ptCount val="59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7</c:v>
                </c:pt>
                <c:pt idx="6">
                  <c:v>4</c:v>
                </c:pt>
                <c:pt idx="7">
                  <c:v>6</c:v>
                </c:pt>
                <c:pt idx="8">
                  <c:v>5</c:v>
                </c:pt>
                <c:pt idx="9">
                  <c:v>9</c:v>
                </c:pt>
                <c:pt idx="10">
                  <c:v>-10</c:v>
                </c:pt>
                <c:pt idx="11">
                  <c:v>-9</c:v>
                </c:pt>
                <c:pt idx="12">
                  <c:v>-8</c:v>
                </c:pt>
                <c:pt idx="13">
                  <c:v>-7</c:v>
                </c:pt>
                <c:pt idx="14">
                  <c:v>-9</c:v>
                </c:pt>
                <c:pt idx="15">
                  <c:v>-7</c:v>
                </c:pt>
                <c:pt idx="16">
                  <c:v>-5</c:v>
                </c:pt>
                <c:pt idx="17">
                  <c:v>-6</c:v>
                </c:pt>
                <c:pt idx="18">
                  <c:v>-6</c:v>
                </c:pt>
                <c:pt idx="19">
                  <c:v>6</c:v>
                </c:pt>
                <c:pt idx="20">
                  <c:v>8</c:v>
                </c:pt>
                <c:pt idx="21">
                  <c:v>6</c:v>
                </c:pt>
                <c:pt idx="22">
                  <c:v>6</c:v>
                </c:pt>
                <c:pt idx="23">
                  <c:v>7</c:v>
                </c:pt>
                <c:pt idx="24">
                  <c:v>6</c:v>
                </c:pt>
                <c:pt idx="25">
                  <c:v>8</c:v>
                </c:pt>
                <c:pt idx="26">
                  <c:v>7</c:v>
                </c:pt>
                <c:pt idx="27">
                  <c:v>-7</c:v>
                </c:pt>
                <c:pt idx="28">
                  <c:v>-10</c:v>
                </c:pt>
                <c:pt idx="29">
                  <c:v>-9</c:v>
                </c:pt>
                <c:pt idx="30">
                  <c:v>-7</c:v>
                </c:pt>
                <c:pt idx="31">
                  <c:v>-5</c:v>
                </c:pt>
                <c:pt idx="32">
                  <c:v>-12</c:v>
                </c:pt>
                <c:pt idx="33">
                  <c:v>-6</c:v>
                </c:pt>
                <c:pt idx="34">
                  <c:v>-15</c:v>
                </c:pt>
                <c:pt idx="35">
                  <c:v>-9</c:v>
                </c:pt>
                <c:pt idx="36">
                  <c:v>-5</c:v>
                </c:pt>
                <c:pt idx="37">
                  <c:v>4</c:v>
                </c:pt>
                <c:pt idx="38">
                  <c:v>4</c:v>
                </c:pt>
                <c:pt idx="39">
                  <c:v>2</c:v>
                </c:pt>
                <c:pt idx="40">
                  <c:v>6</c:v>
                </c:pt>
                <c:pt idx="41">
                  <c:v>0</c:v>
                </c:pt>
                <c:pt idx="42">
                  <c:v>2</c:v>
                </c:pt>
                <c:pt idx="43">
                  <c:v>5</c:v>
                </c:pt>
                <c:pt idx="44">
                  <c:v>5</c:v>
                </c:pt>
                <c:pt idx="45">
                  <c:v>7</c:v>
                </c:pt>
                <c:pt idx="46">
                  <c:v>6</c:v>
                </c:pt>
                <c:pt idx="47">
                  <c:v>3</c:v>
                </c:pt>
                <c:pt idx="48">
                  <c:v>3</c:v>
                </c:pt>
                <c:pt idx="49">
                  <c:v>1</c:v>
                </c:pt>
                <c:pt idx="50">
                  <c:v>4</c:v>
                </c:pt>
                <c:pt idx="51">
                  <c:v>3</c:v>
                </c:pt>
                <c:pt idx="52">
                  <c:v>2</c:v>
                </c:pt>
                <c:pt idx="53">
                  <c:v>4</c:v>
                </c:pt>
                <c:pt idx="54">
                  <c:v>5</c:v>
                </c:pt>
                <c:pt idx="55">
                  <c:v>2</c:v>
                </c:pt>
              </c:numCache>
            </c:numRef>
          </c:xVal>
          <c:yVal>
            <c:numRef>
              <c:f>工作表1!$C$2:$C$60</c:f>
              <c:numCache>
                <c:formatCode>General</c:formatCode>
                <c:ptCount val="59"/>
                <c:pt idx="19">
                  <c:v>12</c:v>
                </c:pt>
                <c:pt idx="20">
                  <c:v>16</c:v>
                </c:pt>
                <c:pt idx="21">
                  <c:v>13</c:v>
                </c:pt>
                <c:pt idx="22">
                  <c:v>10</c:v>
                </c:pt>
                <c:pt idx="23">
                  <c:v>13</c:v>
                </c:pt>
                <c:pt idx="24">
                  <c:v>11</c:v>
                </c:pt>
                <c:pt idx="25">
                  <c:v>13</c:v>
                </c:pt>
                <c:pt idx="26">
                  <c:v>15</c:v>
                </c:pt>
                <c:pt idx="37">
                  <c:v>12</c:v>
                </c:pt>
                <c:pt idx="38">
                  <c:v>12</c:v>
                </c:pt>
                <c:pt idx="39">
                  <c:v>12</c:v>
                </c:pt>
                <c:pt idx="40">
                  <c:v>13</c:v>
                </c:pt>
                <c:pt idx="41">
                  <c:v>12</c:v>
                </c:pt>
                <c:pt idx="42">
                  <c:v>14</c:v>
                </c:pt>
                <c:pt idx="43">
                  <c:v>19</c:v>
                </c:pt>
                <c:pt idx="44">
                  <c:v>14</c:v>
                </c:pt>
                <c:pt idx="45">
                  <c:v>20</c:v>
                </c:pt>
                <c:pt idx="46">
                  <c:v>14</c:v>
                </c:pt>
                <c:pt idx="47">
                  <c:v>12</c:v>
                </c:pt>
                <c:pt idx="48">
                  <c:v>13</c:v>
                </c:pt>
                <c:pt idx="49">
                  <c:v>14</c:v>
                </c:pt>
                <c:pt idx="50">
                  <c:v>14</c:v>
                </c:pt>
                <c:pt idx="51">
                  <c:v>13</c:v>
                </c:pt>
                <c:pt idx="52">
                  <c:v>10</c:v>
                </c:pt>
                <c:pt idx="53">
                  <c:v>13</c:v>
                </c:pt>
                <c:pt idx="54">
                  <c:v>16</c:v>
                </c:pt>
                <c:pt idx="55">
                  <c:v>14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2F-4A71-B2FE-381914DB944D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group3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工作表1!$A$2:$A$60</c:f>
              <c:numCache>
                <c:formatCode>General</c:formatCode>
                <c:ptCount val="59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7</c:v>
                </c:pt>
                <c:pt idx="6">
                  <c:v>4</c:v>
                </c:pt>
                <c:pt idx="7">
                  <c:v>6</c:v>
                </c:pt>
                <c:pt idx="8">
                  <c:v>5</c:v>
                </c:pt>
                <c:pt idx="9">
                  <c:v>9</c:v>
                </c:pt>
                <c:pt idx="10">
                  <c:v>-10</c:v>
                </c:pt>
                <c:pt idx="11">
                  <c:v>-9</c:v>
                </c:pt>
                <c:pt idx="12">
                  <c:v>-8</c:v>
                </c:pt>
                <c:pt idx="13">
                  <c:v>-7</c:v>
                </c:pt>
                <c:pt idx="14">
                  <c:v>-9</c:v>
                </c:pt>
                <c:pt idx="15">
                  <c:v>-7</c:v>
                </c:pt>
                <c:pt idx="16">
                  <c:v>-5</c:v>
                </c:pt>
                <c:pt idx="17">
                  <c:v>-6</c:v>
                </c:pt>
                <c:pt idx="18">
                  <c:v>-6</c:v>
                </c:pt>
                <c:pt idx="19">
                  <c:v>6</c:v>
                </c:pt>
                <c:pt idx="20">
                  <c:v>8</c:v>
                </c:pt>
                <c:pt idx="21">
                  <c:v>6</c:v>
                </c:pt>
                <c:pt idx="22">
                  <c:v>6</c:v>
                </c:pt>
                <c:pt idx="23">
                  <c:v>7</c:v>
                </c:pt>
                <c:pt idx="24">
                  <c:v>6</c:v>
                </c:pt>
                <c:pt idx="25">
                  <c:v>8</c:v>
                </c:pt>
                <c:pt idx="26">
                  <c:v>7</c:v>
                </c:pt>
                <c:pt idx="27">
                  <c:v>-7</c:v>
                </c:pt>
                <c:pt idx="28">
                  <c:v>-10</c:v>
                </c:pt>
                <c:pt idx="29">
                  <c:v>-9</c:v>
                </c:pt>
                <c:pt idx="30">
                  <c:v>-7</c:v>
                </c:pt>
                <c:pt idx="31">
                  <c:v>-5</c:v>
                </c:pt>
                <c:pt idx="32">
                  <c:v>-12</c:v>
                </c:pt>
                <c:pt idx="33">
                  <c:v>-6</c:v>
                </c:pt>
                <c:pt idx="34">
                  <c:v>-15</c:v>
                </c:pt>
                <c:pt idx="35">
                  <c:v>-9</c:v>
                </c:pt>
                <c:pt idx="36">
                  <c:v>-5</c:v>
                </c:pt>
                <c:pt idx="37">
                  <c:v>4</c:v>
                </c:pt>
                <c:pt idx="38">
                  <c:v>4</c:v>
                </c:pt>
                <c:pt idx="39">
                  <c:v>2</c:v>
                </c:pt>
                <c:pt idx="40">
                  <c:v>6</c:v>
                </c:pt>
                <c:pt idx="41">
                  <c:v>0</c:v>
                </c:pt>
                <c:pt idx="42">
                  <c:v>2</c:v>
                </c:pt>
                <c:pt idx="43">
                  <c:v>5</c:v>
                </c:pt>
                <c:pt idx="44">
                  <c:v>5</c:v>
                </c:pt>
                <c:pt idx="45">
                  <c:v>7</c:v>
                </c:pt>
                <c:pt idx="46">
                  <c:v>6</c:v>
                </c:pt>
                <c:pt idx="47">
                  <c:v>3</c:v>
                </c:pt>
                <c:pt idx="48">
                  <c:v>3</c:v>
                </c:pt>
                <c:pt idx="49">
                  <c:v>1</c:v>
                </c:pt>
                <c:pt idx="50">
                  <c:v>4</c:v>
                </c:pt>
                <c:pt idx="51">
                  <c:v>3</c:v>
                </c:pt>
                <c:pt idx="52">
                  <c:v>2</c:v>
                </c:pt>
                <c:pt idx="53">
                  <c:v>4</c:v>
                </c:pt>
                <c:pt idx="54">
                  <c:v>5</c:v>
                </c:pt>
                <c:pt idx="55">
                  <c:v>2</c:v>
                </c:pt>
              </c:numCache>
            </c:numRef>
          </c:xVal>
          <c:yVal>
            <c:numRef>
              <c:f>工作表1!$D$2:$D$60</c:f>
              <c:numCache>
                <c:formatCode>General</c:formatCode>
                <c:ptCount val="59"/>
                <c:pt idx="10">
                  <c:v>30</c:v>
                </c:pt>
                <c:pt idx="11">
                  <c:v>35</c:v>
                </c:pt>
                <c:pt idx="12">
                  <c:v>29</c:v>
                </c:pt>
                <c:pt idx="13">
                  <c:v>28</c:v>
                </c:pt>
                <c:pt idx="14">
                  <c:v>27</c:v>
                </c:pt>
                <c:pt idx="15">
                  <c:v>26</c:v>
                </c:pt>
                <c:pt idx="16">
                  <c:v>23</c:v>
                </c:pt>
                <c:pt idx="17">
                  <c:v>23</c:v>
                </c:pt>
                <c:pt idx="18">
                  <c:v>29</c:v>
                </c:pt>
                <c:pt idx="27">
                  <c:v>18</c:v>
                </c:pt>
                <c:pt idx="28">
                  <c:v>19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26</c:v>
                </c:pt>
                <c:pt idx="33">
                  <c:v>14</c:v>
                </c:pt>
                <c:pt idx="34">
                  <c:v>24</c:v>
                </c:pt>
                <c:pt idx="35">
                  <c:v>19</c:v>
                </c:pt>
                <c:pt idx="36">
                  <c:v>17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2F-4A71-B2FE-381914DB9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374016"/>
        <c:axId val="212374592"/>
      </c:scatterChart>
      <c:valAx>
        <c:axId val="212374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橫向加速度</a:t>
                </a:r>
              </a:p>
            </c:rich>
          </c:tx>
          <c:layout>
            <c:manualLayout>
              <c:xMode val="edge"/>
              <c:yMode val="edge"/>
              <c:x val="0.43250424521172698"/>
              <c:y val="0.9106692171953080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2374592"/>
        <c:crosses val="autoZero"/>
        <c:crossBetween val="midCat"/>
      </c:valAx>
      <c:valAx>
        <c:axId val="21237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縱向加速度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2374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451813219668902"/>
          <c:y val="0.34652386084308001"/>
          <c:w val="0.15177998991779099"/>
          <c:h val="0.33780747128938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8DD3F-193F-A944-9108-B0F798CD1CB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DBA5-0EFA-9749-AC18-3AC7EC9A85D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021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6DBA5-0EFA-9749-AC18-3AC7EC9A85D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191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044765B-4D9C-4D44-B5A6-518B40212ED7}" type="datetimeFigureOut">
              <a:rPr kumimoji="1" lang="zh-TW" altLang="en-US" smtClean="0">
                <a:solidFill>
                  <a:prstClr val="white">
                    <a:alpha val="60000"/>
                  </a:prstClr>
                </a:solidFill>
              </a:rPr>
              <a:pPr/>
              <a:t>2017/11/21</a:t>
            </a:fld>
            <a:endParaRPr kumimoji="1" lang="zh-TW" alt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kumimoji="1" lang="zh-TW" alt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03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47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37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11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097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9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8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46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86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55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28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39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85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5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44765B-4D9C-4D44-B5A6-518B40212ED7}" type="datetimeFigureOut">
              <a:rPr kumimoji="1" lang="zh-TW" altLang="en-US" smtClean="0"/>
              <a:t>2017/11/21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7B264E0-0315-D743-8B65-713F499BB7A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23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44765B-4D9C-4D44-B5A6-518B40212ED7}" type="datetimeFigureOut">
              <a:rPr kumimoji="1" lang="zh-TW" altLang="en-US" smtClean="0">
                <a:solidFill>
                  <a:srgbClr val="B31166"/>
                </a:solidFill>
              </a:rPr>
              <a:pPr/>
              <a:t>2017/11/21</a:t>
            </a:fld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>
              <a:solidFill>
                <a:srgbClr val="B311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7B264E0-0315-D743-8B65-713F499BB7A9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5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  <p:sldLayoutId id="2147484397" r:id="rId12"/>
    <p:sldLayoutId id="2147484398" r:id="rId13"/>
    <p:sldLayoutId id="2147484399" r:id="rId14"/>
    <p:sldLayoutId id="2147484400" r:id="rId15"/>
    <p:sldLayoutId id="2147484401" r:id="rId16"/>
    <p:sldLayoutId id="21474844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B4224A5-E630-406A-B55D-16F362C9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315" y="1473939"/>
            <a:ext cx="9246345" cy="2057930"/>
          </a:xfrm>
        </p:spPr>
        <p:txBody>
          <a:bodyPr>
            <a:normAutofit/>
          </a:bodyPr>
          <a:lstStyle/>
          <a:p>
            <a:r>
              <a:rPr lang="zh-TW" altLang="zh-TW" b="1" dirty="0"/>
              <a:t>應用資料探勘於棒球球種分析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9F1BBA14-CB31-48E8-BDDB-4EAFDF795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526" y="3331844"/>
            <a:ext cx="8747921" cy="2483169"/>
          </a:xfrm>
        </p:spPr>
        <p:txBody>
          <a:bodyPr>
            <a:no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</a:rPr>
              <a:t>組員：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B033040011 </a:t>
            </a:r>
            <a:r>
              <a:rPr lang="zh-TW" altLang="zh-TW" sz="2400" b="1" dirty="0" smtClean="0">
                <a:solidFill>
                  <a:schemeClr val="bg1"/>
                </a:solidFill>
              </a:rPr>
              <a:t>黃柏勳</a:t>
            </a:r>
            <a:endParaRPr lang="zh-TW" altLang="zh-TW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B033040043 </a:t>
            </a:r>
            <a:r>
              <a:rPr lang="zh-TW" altLang="zh-TW" sz="2400" b="1" dirty="0" smtClean="0">
                <a:solidFill>
                  <a:schemeClr val="bg1"/>
                </a:solidFill>
              </a:rPr>
              <a:t>紀儒達</a:t>
            </a:r>
            <a:endParaRPr lang="zh-TW" altLang="zh-TW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B033040049 </a:t>
            </a:r>
            <a:r>
              <a:rPr lang="zh-TW" altLang="zh-TW" sz="2400" b="1" dirty="0" smtClean="0">
                <a:solidFill>
                  <a:schemeClr val="bg1"/>
                </a:solidFill>
              </a:rPr>
              <a:t>曾</a:t>
            </a:r>
            <a:r>
              <a:rPr lang="zh-TW" altLang="zh-TW" sz="2400" b="1" dirty="0">
                <a:solidFill>
                  <a:schemeClr val="bg1"/>
                </a:solidFill>
              </a:rPr>
              <a:t>昱榮</a:t>
            </a:r>
            <a:endParaRPr lang="en-US" altLang="zh-TW" sz="2400" b="1" dirty="0">
              <a:solidFill>
                <a:schemeClr val="bg1"/>
              </a:solidFill>
            </a:endParaRPr>
          </a:p>
          <a:p>
            <a:pPr algn="ctr"/>
            <a:r>
              <a:rPr lang="zh-TW" altLang="zh-TW" sz="2400" b="1" dirty="0">
                <a:solidFill>
                  <a:schemeClr val="bg1"/>
                </a:solidFill>
              </a:rPr>
              <a:t>指導教授：張玉盈 教授</a:t>
            </a:r>
          </a:p>
          <a:p>
            <a:pPr algn="ctr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52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C0238D0D-E6BB-4535-94B6-A8AEBC7A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1" y="1724298"/>
            <a:ext cx="2419066" cy="39789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224502F-5111-4A70-BA55-D6F452E0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23" y="1844349"/>
            <a:ext cx="2224606" cy="363096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xmlns="" id="{4A35A7BD-E042-4CE3-836B-7C790686BD34}"/>
              </a:ext>
            </a:extLst>
          </p:cNvPr>
          <p:cNvSpPr txBox="1">
            <a:spLocks/>
          </p:cNvSpPr>
          <p:nvPr/>
        </p:nvSpPr>
        <p:spPr>
          <a:xfrm>
            <a:off x="1032999" y="758939"/>
            <a:ext cx="9999205" cy="13201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軌跡曲線量化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8BB943C4-02AE-45DF-95E6-B2A5D3067066}"/>
              </a:ext>
            </a:extLst>
          </p:cNvPr>
          <p:cNvSpPr txBox="1"/>
          <p:nvPr/>
        </p:nvSpPr>
        <p:spPr>
          <a:xfrm>
            <a:off x="1263572" y="5788593"/>
            <a:ext cx="182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Fastball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CC8D562A-4D9B-4CC1-B65C-1EC1F98CF7BB}"/>
              </a:ext>
            </a:extLst>
          </p:cNvPr>
          <p:cNvSpPr txBox="1"/>
          <p:nvPr/>
        </p:nvSpPr>
        <p:spPr>
          <a:xfrm>
            <a:off x="7074765" y="5703199"/>
            <a:ext cx="162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Slider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F949F665-F3C9-4763-9600-66EA9337CE7D}"/>
              </a:ext>
            </a:extLst>
          </p:cNvPr>
          <p:cNvSpPr txBox="1"/>
          <p:nvPr/>
        </p:nvSpPr>
        <p:spPr>
          <a:xfrm>
            <a:off x="3324600" y="2464605"/>
            <a:ext cx="270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縱向軌跡加速度</a:t>
            </a:r>
            <a:r>
              <a:rPr lang="zh-TW" altLang="en-US" sz="2400" b="1" dirty="0">
                <a:solidFill>
                  <a:srgbClr val="FF0000"/>
                </a:solidFill>
              </a:rPr>
              <a:t>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7E41C030-BDAF-4E99-95C1-84301E1F47F4}"/>
              </a:ext>
            </a:extLst>
          </p:cNvPr>
          <p:cNvSpPr txBox="1"/>
          <p:nvPr/>
        </p:nvSpPr>
        <p:spPr>
          <a:xfrm>
            <a:off x="3329340" y="3198167"/>
            <a:ext cx="270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橫向軌跡加速度</a:t>
            </a:r>
            <a:r>
              <a:rPr lang="zh-TW" altLang="en-US" sz="2400" b="1" dirty="0">
                <a:solidFill>
                  <a:srgbClr val="FF0000"/>
                </a:solidFill>
              </a:rPr>
              <a:t>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DDE9281-9F15-4971-9DFD-71238D620A5F}"/>
              </a:ext>
            </a:extLst>
          </p:cNvPr>
          <p:cNvSpPr txBox="1"/>
          <p:nvPr/>
        </p:nvSpPr>
        <p:spPr>
          <a:xfrm>
            <a:off x="8997129" y="2464605"/>
            <a:ext cx="270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縱向軌跡加速度</a:t>
            </a:r>
            <a:r>
              <a:rPr lang="zh-TW" altLang="en-US" sz="2400" b="1" dirty="0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725872C0-3908-466A-91A7-203ECCE892BB}"/>
              </a:ext>
            </a:extLst>
          </p:cNvPr>
          <p:cNvSpPr txBox="1"/>
          <p:nvPr/>
        </p:nvSpPr>
        <p:spPr>
          <a:xfrm>
            <a:off x="8997129" y="3355305"/>
            <a:ext cx="270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橫向軌跡加速度</a:t>
            </a:r>
            <a:r>
              <a:rPr lang="zh-TW" altLang="en-US" sz="2400" b="1" dirty="0">
                <a:solidFill>
                  <a:srgbClr val="FF0000"/>
                </a:solidFill>
              </a:rPr>
              <a:t>大</a:t>
            </a:r>
          </a:p>
        </p:txBody>
      </p:sp>
    </p:spTree>
    <p:extLst>
      <p:ext uri="{BB962C8B-B14F-4D97-AF65-F5344CB8AC3E}">
        <p14:creationId xmlns:p14="http://schemas.microsoft.com/office/powerpoint/2010/main" val="12436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DE87696-C6A8-4F16-BC8B-6B82C8A8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en-US" altLang="zh-TW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K-means</a:t>
            </a: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演算法介紹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177352C-896A-4CA4-9E9B-F0ACDF1F6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262" y="2396654"/>
            <a:ext cx="3514725" cy="110477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分群演算法</a:t>
            </a:r>
            <a:endParaRPr lang="en-US" altLang="zh-TW" sz="2800" dirty="0"/>
          </a:p>
          <a:p>
            <a:r>
              <a:rPr lang="en-US" altLang="zh-TW" sz="2800" dirty="0"/>
              <a:t>K</a:t>
            </a:r>
            <a:r>
              <a:rPr lang="zh-TW" altLang="en-US" sz="2800" dirty="0"/>
              <a:t>代表分群的群數</a:t>
            </a:r>
            <a:endParaRPr lang="en-US" altLang="zh-TW" sz="28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2DF9201-6AEA-4873-B880-28404ABB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77" y="3675551"/>
            <a:ext cx="8038111" cy="2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9658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35986" y="393356"/>
            <a:ext cx="810801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TW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K-means</a:t>
            </a:r>
            <a:r>
              <a:rPr lang="zh-TW" altLang="en-US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演算法流程</a:t>
            </a:r>
            <a:r>
              <a:rPr lang="en-US" altLang="zh-TW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(1/2)</a:t>
            </a:r>
            <a:endParaRPr lang="zh-TW" altLang="en-US" sz="5400" u="sng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04" y="1560839"/>
            <a:ext cx="4423829" cy="152897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2513" y="1848271"/>
            <a:ext cx="501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 1 : </a:t>
            </a:r>
            <a:r>
              <a:rPr lang="zh-TW" altLang="en-US" sz="2800" dirty="0"/>
              <a:t>隨機選取資料組中的</a:t>
            </a:r>
            <a:r>
              <a:rPr lang="en-US" altLang="zh-TW" sz="2800" dirty="0"/>
              <a:t>k</a:t>
            </a:r>
            <a:r>
              <a:rPr lang="zh-TW" altLang="en-US" sz="2800" dirty="0"/>
              <a:t>筆資料當作初始群中心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05" y="3189990"/>
            <a:ext cx="4316951" cy="15146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05" y="4845367"/>
            <a:ext cx="4316951" cy="148570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22511" y="3316082"/>
            <a:ext cx="479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 2 : </a:t>
            </a:r>
            <a:r>
              <a:rPr lang="zh-TW" altLang="en-US" sz="2800" dirty="0"/>
              <a:t>計算每個資料對應到最短距離的群中心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2512" y="4844417"/>
            <a:ext cx="479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 3 : </a:t>
            </a:r>
            <a:r>
              <a:rPr lang="zh-TW" altLang="en-US" sz="2800" dirty="0"/>
              <a:t>利用目前的分類重新計算群中心</a:t>
            </a:r>
          </a:p>
        </p:txBody>
      </p:sp>
    </p:spTree>
    <p:extLst>
      <p:ext uri="{BB962C8B-B14F-4D97-AF65-F5344CB8AC3E}">
        <p14:creationId xmlns:p14="http://schemas.microsoft.com/office/powerpoint/2010/main" val="314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184666" y="665017"/>
            <a:ext cx="7956468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TW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K-means</a:t>
            </a:r>
            <a:r>
              <a:rPr lang="zh-TW" altLang="en-US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演算法流程</a:t>
            </a:r>
            <a:r>
              <a:rPr lang="en-US" altLang="zh-TW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(2/2)</a:t>
            </a:r>
            <a:endParaRPr lang="zh-TW" altLang="en-US" sz="5400" u="sng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2524" y="2101932"/>
            <a:ext cx="101296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 4 : </a:t>
            </a:r>
            <a:r>
              <a:rPr lang="zh-TW" altLang="en-US" sz="2800" dirty="0"/>
              <a:t>重複</a:t>
            </a:r>
            <a:r>
              <a:rPr lang="en-US" altLang="zh-TW" sz="2800" dirty="0"/>
              <a:t>step 2,3</a:t>
            </a:r>
            <a:r>
              <a:rPr lang="zh-TW" altLang="en-US" sz="2800" dirty="0"/>
              <a:t>直到收斂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群心</a:t>
            </a:r>
            <a:r>
              <a:rPr lang="zh-TW" altLang="en-US" sz="2800" dirty="0"/>
              <a:t>中移動</a:t>
            </a:r>
            <a:r>
              <a:rPr lang="zh-TW" altLang="en-US" sz="2800" dirty="0" smtClean="0"/>
              <a:t>距離趨近於零</a:t>
            </a:r>
            <a:r>
              <a:rPr lang="en-US" altLang="zh-TW" sz="2800" dirty="0" smtClean="0"/>
              <a:t>)</a:t>
            </a:r>
            <a:endParaRPr lang="en-US" altLang="zh-TW" sz="28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2DF9201-6AEA-4873-B880-28404ABB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61" y="3288258"/>
            <a:ext cx="8038111" cy="2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95002" y="478621"/>
            <a:ext cx="5226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初始值設定</a:t>
            </a:r>
            <a:r>
              <a:rPr lang="en-US" altLang="zh-TW" sz="5400" u="sng" cap="all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</a:t>
            </a:r>
            <a:r>
              <a:rPr lang="en-US" altLang="zh-TW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r>
              <a:rPr lang="en-US" altLang="zh-TW" sz="5400" u="sng" cap="all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/2)</a:t>
            </a:r>
            <a:endParaRPr lang="zh-TW" altLang="en-US" sz="5400" u="sng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279472" y="1543841"/>
            <a:ext cx="210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cap="all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CASE:</a:t>
            </a:r>
            <a:endParaRPr lang="zh-TW" altLang="en-US" sz="4000" b="1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71" y="4435692"/>
            <a:ext cx="5772150" cy="1933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46" y="2251727"/>
            <a:ext cx="5743575" cy="1933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26" y="4556140"/>
            <a:ext cx="1181015" cy="13553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34" y="2551599"/>
            <a:ext cx="1169063" cy="1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2423" y="378305"/>
            <a:ext cx="5226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初始值設定</a:t>
            </a:r>
            <a:r>
              <a:rPr lang="en-US" altLang="zh-TW" sz="5400" u="sng" cap="all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(2/2)</a:t>
            </a:r>
            <a:endParaRPr lang="zh-TW" altLang="en-US" sz="5400" u="sng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77955" y="1517400"/>
            <a:ext cx="227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解決方法</a:t>
            </a:r>
            <a:r>
              <a:rPr lang="en-US" altLang="zh-TW" sz="3600" b="1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:</a:t>
            </a:r>
            <a:endParaRPr lang="zh-TW" altLang="en-US" sz="3600" b="1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51490" y="1534439"/>
            <a:ext cx="7833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計算每個隨機初始點兩兩之</a:t>
            </a:r>
            <a:r>
              <a:rPr lang="zh-TW" altLang="en-US" sz="32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距離</a:t>
            </a:r>
            <a:r>
              <a:rPr lang="en-US" altLang="zh-TW" sz="3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,</a:t>
            </a:r>
            <a:r>
              <a:rPr lang="zh-TW" altLang="en-US" sz="3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距離越</a:t>
            </a:r>
            <a:r>
              <a:rPr lang="zh-TW" altLang="en-US" sz="32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大</a:t>
            </a:r>
            <a:r>
              <a:rPr lang="zh-TW" altLang="en-US" sz="3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選中機率越</a:t>
            </a:r>
            <a:r>
              <a:rPr lang="zh-TW" altLang="en-US" sz="3200" b="1" u="sng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高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28" y="2925158"/>
            <a:ext cx="837636" cy="10636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20" y="4743667"/>
            <a:ext cx="2847619" cy="21142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1" y="3822921"/>
            <a:ext cx="2819048" cy="210476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17291" y="2920917"/>
            <a:ext cx="72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EX:</a:t>
            </a:r>
            <a:endParaRPr lang="zh-TW" altLang="en-US" sz="3600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</p:txBody>
      </p:sp>
      <p:sp>
        <p:nvSpPr>
          <p:cNvPr id="20" name="燕尾形向右箭號 19"/>
          <p:cNvSpPr/>
          <p:nvPr/>
        </p:nvSpPr>
        <p:spPr>
          <a:xfrm rot="20024931">
            <a:off x="3577194" y="4304716"/>
            <a:ext cx="1733266" cy="532263"/>
          </a:xfrm>
          <a:prstGeom prst="notchedRightArrow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09" y="5439056"/>
            <a:ext cx="782055" cy="7820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91" y="2700327"/>
            <a:ext cx="2819048" cy="21047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376" y="2700327"/>
            <a:ext cx="2743583" cy="2010056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8215151" y="3415870"/>
            <a:ext cx="882869" cy="67367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5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875EE1A-2DB1-49D0-BF98-A5159959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991" y="987956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大量球種數據</a:t>
            </a:r>
            <a:endParaRPr lang="en-US" altLang="zh-TW" sz="5400" b="1" u="sng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16CE9F97-4702-468D-B2D5-9842FED6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510" y="2091489"/>
            <a:ext cx="7156405" cy="47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473776-058A-4029-BFC9-316C308A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854" y="973668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en-US" altLang="zh-TW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K-means(K=3)</a:t>
            </a: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分群</a:t>
            </a:r>
            <a:endParaRPr lang="en-US" altLang="zh-TW" sz="5400" b="1" u="sng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5BCAE8F-00D1-4961-8526-AD966974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可分出不同軌跡特性變化球</a:t>
            </a:r>
            <a:endParaRPr lang="en-US" altLang="zh-TW" dirty="0"/>
          </a:p>
          <a:p>
            <a:r>
              <a:rPr lang="en-US" altLang="zh-TW" dirty="0"/>
              <a:t>Group1:Fastball</a:t>
            </a:r>
          </a:p>
          <a:p>
            <a:r>
              <a:rPr lang="en-US" altLang="zh-TW" dirty="0"/>
              <a:t>Group2:Sinker,Splitter,Changeup</a:t>
            </a:r>
          </a:p>
          <a:p>
            <a:r>
              <a:rPr lang="en-US" altLang="zh-TW" dirty="0" smtClean="0"/>
              <a:t>Group3:Curveball,Slider</a:t>
            </a:r>
            <a:endParaRPr lang="zh-TW" altLang="en-US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xmlns="" id="{4C448103-76FB-4FB2-B987-13B8779DC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100001"/>
              </p:ext>
            </p:extLst>
          </p:nvPr>
        </p:nvGraphicFramePr>
        <p:xfrm>
          <a:off x="4617101" y="1680632"/>
          <a:ext cx="7415042" cy="493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20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41CC978-EFFB-4C8D-A18A-063BB28C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454" y="945093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en-US" altLang="zh-TW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Group2</a:t>
            </a: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分群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DCE0027-69D5-49C6-82BC-C17B0D7DA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800" dirty="0"/>
              <a:t>Group2:Sinker,Splitter,Changeup</a:t>
            </a:r>
          </a:p>
          <a:p>
            <a:r>
              <a:rPr lang="zh-TW" altLang="en-US" sz="2800" dirty="0"/>
              <a:t>如何</a:t>
            </a:r>
            <a:r>
              <a:rPr lang="zh-TW" altLang="en-US" sz="2800" dirty="0" smtClean="0"/>
              <a:t>區分</a:t>
            </a:r>
            <a:r>
              <a:rPr lang="mr-IN" altLang="zh-TW" sz="2800" dirty="0"/>
              <a:t>?</a:t>
            </a:r>
            <a:endParaRPr lang="en-US" altLang="zh-TW" sz="2800" dirty="0"/>
          </a:p>
          <a:p>
            <a:r>
              <a:rPr lang="en-US" altLang="zh-TW" sz="2800" dirty="0"/>
              <a:t>Ans :</a:t>
            </a:r>
            <a:r>
              <a:rPr lang="zh-TW" altLang="en-US" sz="2800" dirty="0"/>
              <a:t>加入球速做為辨別依據</a:t>
            </a:r>
            <a:endParaRPr lang="en-US" altLang="zh-TW" sz="2800" dirty="0"/>
          </a:p>
          <a:p>
            <a:r>
              <a:rPr lang="zh-TW" altLang="en-US" sz="2800" dirty="0"/>
              <a:t>球速依據</a:t>
            </a:r>
            <a:r>
              <a:rPr lang="en-US" altLang="zh-TW" sz="2800" dirty="0"/>
              <a:t>MLB</a:t>
            </a:r>
            <a:r>
              <a:rPr lang="zh-TW" altLang="en-US" sz="2800" dirty="0"/>
              <a:t> </a:t>
            </a:r>
            <a:r>
              <a:rPr lang="en-US" altLang="zh-TW" sz="2800" dirty="0"/>
              <a:t>2016</a:t>
            </a:r>
            <a:r>
              <a:rPr lang="zh-TW" altLang="en-US" sz="2800" dirty="0"/>
              <a:t> 球種資料庫統計作為評判標準</a:t>
            </a:r>
            <a:endParaRPr lang="en-US" altLang="zh-TW" sz="2800" dirty="0"/>
          </a:p>
          <a:p>
            <a:r>
              <a:rPr lang="en-US" altLang="zh-TW" sz="2800" dirty="0"/>
              <a:t>Sinker:91.3MPH</a:t>
            </a:r>
          </a:p>
          <a:p>
            <a:r>
              <a:rPr lang="en-US" altLang="zh-TW" sz="2800" dirty="0"/>
              <a:t>Splitter:84.5MPH</a:t>
            </a:r>
          </a:p>
          <a:p>
            <a:r>
              <a:rPr lang="en-US" altLang="zh-TW" sz="2800" dirty="0"/>
              <a:t>Changeup:83.6MPH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1113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6D8324-081E-4A51-A79E-79CE32FB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991" y="1017712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en-US" altLang="zh-TW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Group3</a:t>
            </a: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再分群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BE0F853-2400-468E-93F7-4DFC7BAF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Group3:Curveball,Slider</a:t>
            </a:r>
            <a:endParaRPr lang="en-US" altLang="zh-TW" sz="2800" dirty="0"/>
          </a:p>
          <a:p>
            <a:r>
              <a:rPr lang="zh-TW" altLang="en-US" sz="2800" dirty="0"/>
              <a:t>如何</a:t>
            </a:r>
            <a:r>
              <a:rPr lang="zh-TW" altLang="en-US" sz="2800" dirty="0" smtClean="0"/>
              <a:t>區分</a:t>
            </a:r>
            <a:r>
              <a:rPr lang="mr-IN" altLang="zh-TW" sz="2800" dirty="0"/>
              <a:t>?</a:t>
            </a:r>
            <a:endParaRPr lang="en-US" altLang="zh-TW" sz="2800" dirty="0"/>
          </a:p>
          <a:p>
            <a:r>
              <a:rPr lang="en-US" altLang="zh-TW" sz="2800" dirty="0"/>
              <a:t>Ans:</a:t>
            </a:r>
            <a:r>
              <a:rPr lang="zh-TW" altLang="en-US" sz="2800" dirty="0"/>
              <a:t> 針對</a:t>
            </a:r>
            <a:r>
              <a:rPr lang="en-US" altLang="zh-TW" sz="2800" dirty="0" smtClean="0"/>
              <a:t>Group3</a:t>
            </a:r>
            <a:r>
              <a:rPr lang="zh-TW" altLang="en-US" sz="2800" dirty="0" smtClean="0"/>
              <a:t>做</a:t>
            </a:r>
            <a:r>
              <a:rPr lang="en-US" altLang="zh-TW" sz="2800" dirty="0"/>
              <a:t>K-means(K=2)</a:t>
            </a:r>
            <a:r>
              <a:rPr lang="zh-TW" altLang="en-US" sz="2800" dirty="0"/>
              <a:t>分群</a:t>
            </a:r>
            <a:endParaRPr lang="en-US" altLang="zh-TW" sz="2800" dirty="0"/>
          </a:p>
        </p:txBody>
      </p:sp>
      <p:pic>
        <p:nvPicPr>
          <p:cNvPr id="6" name="螢幕快照 2017-09-23 上午3.13.04.png">
            <a:extLst>
              <a:ext uri="{FF2B5EF4-FFF2-40B4-BE49-F238E27FC236}">
                <a16:creationId xmlns:a16="http://schemas.microsoft.com/office/drawing/2014/main" xmlns="" id="{2A6C8FA9-7BF5-46A6-B5E7-0075F6E5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002" y="2200275"/>
            <a:ext cx="1795613" cy="4295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3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14801" y="630619"/>
            <a:ext cx="362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研究動機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513490" y="2207171"/>
            <a:ext cx="76935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b="1" dirty="0"/>
              <a:t>對棒球的熱愛</a:t>
            </a:r>
            <a:endParaRPr lang="en-US" altLang="zh-TW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b="1" dirty="0"/>
              <a:t>棒球技術的演進</a:t>
            </a:r>
            <a:endParaRPr lang="en-US" altLang="zh-TW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b="1" dirty="0"/>
              <a:t>回饋所學</a:t>
            </a:r>
          </a:p>
        </p:txBody>
      </p:sp>
    </p:spTree>
    <p:extLst>
      <p:ext uri="{BB962C8B-B14F-4D97-AF65-F5344CB8AC3E}">
        <p14:creationId xmlns:p14="http://schemas.microsoft.com/office/powerpoint/2010/main" val="13609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C97019-E5B3-4413-9F8C-0F8278B0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716" y="953454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球種辨識流程圖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0E0257DE-D4CA-45E6-8382-725331DBED21}"/>
              </a:ext>
            </a:extLst>
          </p:cNvPr>
          <p:cNvGrpSpPr/>
          <p:nvPr/>
        </p:nvGrpSpPr>
        <p:grpSpPr>
          <a:xfrm>
            <a:off x="2833678" y="2490518"/>
            <a:ext cx="6610367" cy="4174222"/>
            <a:chOff x="0" y="0"/>
            <a:chExt cx="5537073" cy="349641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F92F310-547D-4F69-876E-376EDE4569FC}"/>
                </a:ext>
              </a:extLst>
            </p:cNvPr>
            <p:cNvSpPr/>
            <p:nvPr/>
          </p:nvSpPr>
          <p:spPr>
            <a:xfrm>
              <a:off x="3855110" y="1923898"/>
              <a:ext cx="1441095" cy="3289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>
                  <a:solidFill>
                    <a:srgbClr val="000000"/>
                  </a:solidFill>
                  <a:effectLst/>
                  <a:ea typeface="新細明體" panose="02020500000000000000" pitchFamily="18" charset="-120"/>
                  <a:cs typeface="Times New Roman" panose="02020603050405020304" pitchFamily="18" charset="0"/>
                </a:rPr>
                <a:t>K-means(K=2)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xmlns="" id="{23E355E5-306F-4BE1-8EDC-276805466B94}"/>
                </a:ext>
              </a:extLst>
            </p:cNvPr>
            <p:cNvGrpSpPr/>
            <p:nvPr/>
          </p:nvGrpSpPr>
          <p:grpSpPr>
            <a:xfrm>
              <a:off x="0" y="0"/>
              <a:ext cx="5537073" cy="3496412"/>
              <a:chOff x="0" y="0"/>
              <a:chExt cx="5537073" cy="349641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BFF59F44-693E-45F7-8058-6AB7F0812E58}"/>
                  </a:ext>
                </a:extLst>
              </p:cNvPr>
              <p:cNvSpPr/>
              <p:nvPr/>
            </p:nvSpPr>
            <p:spPr>
              <a:xfrm>
                <a:off x="1850745" y="0"/>
                <a:ext cx="1141171" cy="3291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Acceleration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xmlns="" id="{1EB89A9B-969D-4D4C-B01F-03DC7E68ADEA}"/>
                  </a:ext>
                </a:extLst>
              </p:cNvPr>
              <p:cNvCxnSpPr/>
              <p:nvPr/>
            </p:nvCxnSpPr>
            <p:spPr>
              <a:xfrm>
                <a:off x="2428646" y="329184"/>
                <a:ext cx="0" cy="322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5B6FCE30-FF2E-485A-AC0E-882F223EB951}"/>
                  </a:ext>
                </a:extLst>
              </p:cNvPr>
              <p:cNvSpPr/>
              <p:nvPr/>
            </p:nvSpPr>
            <p:spPr>
              <a:xfrm>
                <a:off x="1148486" y="643738"/>
                <a:ext cx="2552623" cy="3291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K-means(K=3)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xmlns="" id="{024A0BC9-7EC7-435F-8039-A4A23E070025}"/>
                  </a:ext>
                </a:extLst>
              </p:cNvPr>
              <p:cNvCxnSpPr/>
              <p:nvPr/>
            </p:nvCxnSpPr>
            <p:spPr>
              <a:xfrm>
                <a:off x="2428646" y="972922"/>
                <a:ext cx="0" cy="322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FA95E89C-02C2-41D4-A823-5BB717B0766F}"/>
                  </a:ext>
                </a:extLst>
              </p:cNvPr>
              <p:cNvSpPr/>
              <p:nvPr/>
            </p:nvSpPr>
            <p:spPr>
              <a:xfrm>
                <a:off x="21945" y="1294791"/>
                <a:ext cx="672465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Group1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0FCD5FFA-EF3B-497E-8BE1-E35ED9B56529}"/>
                  </a:ext>
                </a:extLst>
              </p:cNvPr>
              <p:cNvSpPr/>
              <p:nvPr/>
            </p:nvSpPr>
            <p:spPr>
              <a:xfrm>
                <a:off x="2092147" y="1302106"/>
                <a:ext cx="672999" cy="3291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Group2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xmlns="" id="{BC1CA364-667B-4F93-A688-C48872735A2A}"/>
                  </a:ext>
                </a:extLst>
              </p:cNvPr>
              <p:cNvCxnSpPr/>
              <p:nvPr/>
            </p:nvCxnSpPr>
            <p:spPr>
              <a:xfrm>
                <a:off x="343814" y="1609344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7D006B58-41C3-44CC-BF2D-25FDDEA050CB}"/>
                  </a:ext>
                </a:extLst>
              </p:cNvPr>
              <p:cNvSpPr/>
              <p:nvPr/>
            </p:nvSpPr>
            <p:spPr>
              <a:xfrm>
                <a:off x="0" y="1945843"/>
                <a:ext cx="672465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Fastball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xmlns="" id="{6FA64D28-DF98-4257-A8CF-ED89D31664C6}"/>
                  </a:ext>
                </a:extLst>
              </p:cNvPr>
              <p:cNvCxnSpPr/>
              <p:nvPr/>
            </p:nvCxnSpPr>
            <p:spPr>
              <a:xfrm>
                <a:off x="2428646" y="1616659"/>
                <a:ext cx="0" cy="322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B4049D62-AAC7-4FB9-95BC-3C646D73983A}"/>
                  </a:ext>
                </a:extLst>
              </p:cNvPr>
              <p:cNvSpPr/>
              <p:nvPr/>
            </p:nvSpPr>
            <p:spPr>
              <a:xfrm>
                <a:off x="1367942" y="1953159"/>
                <a:ext cx="2048256" cy="87782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Sinker:91.3MPH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Splitter:84.5MPH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1200" kern="100" dirty="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Changeup:83.6MPH</a:t>
                </a:r>
                <a:endParaRPr lang="zh-TW" sz="1200" kern="100" dirty="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接點: 肘形 16">
                <a:extLst>
                  <a:ext uri="{FF2B5EF4-FFF2-40B4-BE49-F238E27FC236}">
                    <a16:creationId xmlns:a16="http://schemas.microsoft.com/office/drawing/2014/main" xmlns="" id="{C3966D37-21D9-4C19-96A5-32EFBDA6AC42}"/>
                  </a:ext>
                </a:extLst>
              </p:cNvPr>
              <p:cNvCxnSpPr/>
              <p:nvPr/>
            </p:nvCxnSpPr>
            <p:spPr>
              <a:xfrm flipH="1">
                <a:off x="358445" y="790042"/>
                <a:ext cx="803249" cy="526694"/>
              </a:xfrm>
              <a:prstGeom prst="bentConnector3">
                <a:avLst>
                  <a:gd name="adj1" fmla="val 9991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接點: 肘形 17">
                <a:extLst>
                  <a:ext uri="{FF2B5EF4-FFF2-40B4-BE49-F238E27FC236}">
                    <a16:creationId xmlns:a16="http://schemas.microsoft.com/office/drawing/2014/main" xmlns="" id="{5D5392FC-8A90-40C1-B1E8-C602159FE623}"/>
                  </a:ext>
                </a:extLst>
              </p:cNvPr>
              <p:cNvCxnSpPr/>
              <p:nvPr/>
            </p:nvCxnSpPr>
            <p:spPr>
              <a:xfrm>
                <a:off x="3686861" y="790042"/>
                <a:ext cx="909116" cy="497433"/>
              </a:xfrm>
              <a:prstGeom prst="bentConnector3">
                <a:avLst>
                  <a:gd name="adj1" fmla="val 9991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FD720BC5-7160-4A4A-8DF3-F57FA9BB3EB8}"/>
                  </a:ext>
                </a:extLst>
              </p:cNvPr>
              <p:cNvSpPr/>
              <p:nvPr/>
            </p:nvSpPr>
            <p:spPr>
              <a:xfrm>
                <a:off x="4264761" y="1280160"/>
                <a:ext cx="672999" cy="3291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Group3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xmlns="" id="{9691D328-6E93-4464-9D6E-D2DE073E869C}"/>
                  </a:ext>
                </a:extLst>
              </p:cNvPr>
              <p:cNvCxnSpPr/>
              <p:nvPr/>
            </p:nvCxnSpPr>
            <p:spPr>
              <a:xfrm>
                <a:off x="4601261" y="1587399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xmlns="" id="{8A7BDD3E-C95D-42D2-A2B4-633543247321}"/>
                  </a:ext>
                </a:extLst>
              </p:cNvPr>
              <p:cNvCxnSpPr/>
              <p:nvPr/>
            </p:nvCxnSpPr>
            <p:spPr>
              <a:xfrm>
                <a:off x="1492301" y="2816352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="" id="{42B102DF-FF90-412B-9873-1C311B1706EE}"/>
                  </a:ext>
                </a:extLst>
              </p:cNvPr>
              <p:cNvSpPr/>
              <p:nvPr/>
            </p:nvSpPr>
            <p:spPr>
              <a:xfrm>
                <a:off x="1148486" y="3152851"/>
                <a:ext cx="672465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Sinker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xmlns="" id="{EEE40E52-697D-469A-8E8F-023B2D1CF8D4}"/>
                  </a:ext>
                </a:extLst>
              </p:cNvPr>
              <p:cNvCxnSpPr/>
              <p:nvPr/>
            </p:nvCxnSpPr>
            <p:spPr>
              <a:xfrm>
                <a:off x="2428646" y="2823667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F26241F3-530B-4965-94EF-4B49752130C8}"/>
                  </a:ext>
                </a:extLst>
              </p:cNvPr>
              <p:cNvSpPr/>
              <p:nvPr/>
            </p:nvSpPr>
            <p:spPr>
              <a:xfrm>
                <a:off x="2084832" y="3160167"/>
                <a:ext cx="672465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Splitter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xmlns="" id="{193CCBF7-7043-48FC-BE4A-3AB05800259E}"/>
                  </a:ext>
                </a:extLst>
              </p:cNvPr>
              <p:cNvCxnSpPr/>
              <p:nvPr/>
            </p:nvCxnSpPr>
            <p:spPr>
              <a:xfrm>
                <a:off x="3299155" y="2830983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0E5D1B6F-A519-4FB3-8FBB-C1CFA04250C6}"/>
                  </a:ext>
                </a:extLst>
              </p:cNvPr>
              <p:cNvSpPr/>
              <p:nvPr/>
            </p:nvSpPr>
            <p:spPr>
              <a:xfrm>
                <a:off x="2955341" y="3167482"/>
                <a:ext cx="848563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Changeup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xmlns="" id="{86EA9120-803B-4342-9237-3A5878524BFB}"/>
                  </a:ext>
                </a:extLst>
              </p:cNvPr>
              <p:cNvCxnSpPr/>
              <p:nvPr/>
            </p:nvCxnSpPr>
            <p:spPr>
              <a:xfrm>
                <a:off x="4133088" y="2245767"/>
                <a:ext cx="0" cy="321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93CC7C30-9094-409F-BAD0-C0728DF69D8D}"/>
                  </a:ext>
                </a:extLst>
              </p:cNvPr>
              <p:cNvSpPr/>
              <p:nvPr/>
            </p:nvSpPr>
            <p:spPr>
              <a:xfrm>
                <a:off x="3752697" y="2574951"/>
                <a:ext cx="775412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Curveball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xmlns="" id="{978C3F36-748F-42C2-8D04-EB9E0976EFE6}"/>
                  </a:ext>
                </a:extLst>
              </p:cNvPr>
              <p:cNvCxnSpPr/>
              <p:nvPr/>
            </p:nvCxnSpPr>
            <p:spPr>
              <a:xfrm>
                <a:off x="5208422" y="2245767"/>
                <a:ext cx="0" cy="322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24238089-E65D-486F-BD4F-E7C6C6F1F85B}"/>
                  </a:ext>
                </a:extLst>
              </p:cNvPr>
              <p:cNvSpPr/>
              <p:nvPr/>
            </p:nvSpPr>
            <p:spPr>
              <a:xfrm>
                <a:off x="4864608" y="2574951"/>
                <a:ext cx="672465" cy="32893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 kern="100">
                    <a:solidFill>
                      <a:srgbClr val="000000"/>
                    </a:solidFill>
                    <a:effectLst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Slider</a:t>
                </a:r>
                <a:endParaRPr lang="zh-TW" sz="1200" kern="100">
                  <a:effectLst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5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9815" y="529300"/>
            <a:ext cx="3850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流程摘要</a:t>
            </a:r>
            <a:endParaRPr lang="en-US" altLang="zh-TW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360567" y="1888421"/>
            <a:ext cx="3048846" cy="599089"/>
            <a:chOff x="4089368" y="2237573"/>
            <a:chExt cx="3326525" cy="599089"/>
          </a:xfrm>
        </p:grpSpPr>
        <p:sp>
          <p:nvSpPr>
            <p:cNvPr id="3" name="矩形 2"/>
            <p:cNvSpPr/>
            <p:nvPr/>
          </p:nvSpPr>
          <p:spPr>
            <a:xfrm>
              <a:off x="4089368" y="2237573"/>
              <a:ext cx="3326525" cy="5990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367047" y="2306286"/>
              <a:ext cx="2727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分析比對結果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320485" y="5705394"/>
            <a:ext cx="3048846" cy="599089"/>
            <a:chOff x="4089368" y="2237573"/>
            <a:chExt cx="3326525" cy="599089"/>
          </a:xfrm>
        </p:grpSpPr>
        <p:sp>
          <p:nvSpPr>
            <p:cNvPr id="7" name="矩形 6"/>
            <p:cNvSpPr/>
            <p:nvPr/>
          </p:nvSpPr>
          <p:spPr>
            <a:xfrm>
              <a:off x="4089368" y="2237573"/>
              <a:ext cx="3326525" cy="5990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67047" y="2306286"/>
              <a:ext cx="2727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7677806" y="3856082"/>
            <a:ext cx="2664300" cy="599089"/>
            <a:chOff x="4089368" y="2237573"/>
            <a:chExt cx="3326525" cy="599089"/>
          </a:xfrm>
        </p:grpSpPr>
        <p:sp>
          <p:nvSpPr>
            <p:cNvPr id="10" name="矩形 9"/>
            <p:cNvSpPr/>
            <p:nvPr/>
          </p:nvSpPr>
          <p:spPr>
            <a:xfrm>
              <a:off x="4089368" y="2237573"/>
              <a:ext cx="3326525" cy="5990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367047" y="2306286"/>
              <a:ext cx="272743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zh-TW" altLang="en-US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影像處理</a:t>
              </a:r>
              <a:endPara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136866" y="3808649"/>
            <a:ext cx="2561092" cy="599089"/>
            <a:chOff x="4089368" y="2237573"/>
            <a:chExt cx="3326525" cy="599089"/>
          </a:xfrm>
        </p:grpSpPr>
        <p:sp>
          <p:nvSpPr>
            <p:cNvPr id="13" name="矩形 12"/>
            <p:cNvSpPr/>
            <p:nvPr/>
          </p:nvSpPr>
          <p:spPr>
            <a:xfrm>
              <a:off x="4089368" y="2237573"/>
              <a:ext cx="3326525" cy="5990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367046" y="2303180"/>
              <a:ext cx="2727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TW" sz="24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K-means</a:t>
              </a:r>
              <a:endPara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282564" y="4849769"/>
            <a:ext cx="2407220" cy="747852"/>
            <a:chOff x="7282564" y="4849769"/>
            <a:chExt cx="2407220" cy="747852"/>
          </a:xfrm>
        </p:grpSpPr>
        <p:sp>
          <p:nvSpPr>
            <p:cNvPr id="15" name="向右箭號 14"/>
            <p:cNvSpPr/>
            <p:nvPr/>
          </p:nvSpPr>
          <p:spPr>
            <a:xfrm rot="19102350">
              <a:off x="7282564" y="4849769"/>
              <a:ext cx="1316240" cy="530378"/>
            </a:xfrm>
            <a:prstGeom prst="striped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234773" y="5135956"/>
              <a:ext cx="1455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影片輸入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7381996" y="2487510"/>
            <a:ext cx="2355465" cy="896933"/>
            <a:chOff x="7381996" y="2487510"/>
            <a:chExt cx="2355465" cy="896933"/>
          </a:xfrm>
        </p:grpSpPr>
        <p:sp>
          <p:nvSpPr>
            <p:cNvPr id="16" name="向右箭號 15"/>
            <p:cNvSpPr/>
            <p:nvPr/>
          </p:nvSpPr>
          <p:spPr>
            <a:xfrm rot="13258288">
              <a:off x="7381996" y="2854065"/>
              <a:ext cx="1316240" cy="530378"/>
            </a:xfrm>
            <a:prstGeom prst="striped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282450" y="2487510"/>
              <a:ext cx="1455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樣本比對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799535" y="2487510"/>
            <a:ext cx="2556542" cy="849138"/>
            <a:chOff x="1799535" y="2487510"/>
            <a:chExt cx="2556542" cy="849138"/>
          </a:xfrm>
        </p:grpSpPr>
        <p:sp>
          <p:nvSpPr>
            <p:cNvPr id="17" name="向右箭號 16"/>
            <p:cNvSpPr/>
            <p:nvPr/>
          </p:nvSpPr>
          <p:spPr>
            <a:xfrm rot="8225858">
              <a:off x="3039837" y="2806270"/>
              <a:ext cx="1316240" cy="530378"/>
            </a:xfrm>
            <a:prstGeom prst="striped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799535" y="2487510"/>
              <a:ext cx="173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座標完整化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939565" y="4456839"/>
            <a:ext cx="2023582" cy="1316240"/>
            <a:chOff x="1939565" y="4456839"/>
            <a:chExt cx="2023582" cy="1316240"/>
          </a:xfrm>
        </p:grpSpPr>
        <p:sp>
          <p:nvSpPr>
            <p:cNvPr id="18" name="向右箭號 17"/>
            <p:cNvSpPr/>
            <p:nvPr/>
          </p:nvSpPr>
          <p:spPr>
            <a:xfrm rot="2788159">
              <a:off x="3039838" y="4849770"/>
              <a:ext cx="1316240" cy="530378"/>
            </a:xfrm>
            <a:prstGeom prst="stripedRight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939565" y="4922936"/>
              <a:ext cx="1455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結果輸出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5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字方塊 67"/>
          <p:cNvSpPr txBox="1"/>
          <p:nvPr/>
        </p:nvSpPr>
        <p:spPr>
          <a:xfrm>
            <a:off x="3106281" y="3017163"/>
            <a:ext cx="6213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詳細步驟</a:t>
            </a:r>
            <a:endParaRPr lang="en-US" altLang="zh-TW" sz="10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1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8369121" y="5922139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/>
              <a:t>700  X  550</a:t>
            </a:r>
            <a:endParaRPr lang="zh-TW" altLang="en-US" sz="3000" dirty="0"/>
          </a:p>
        </p:txBody>
      </p: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D10A27E3-3EC7-4978-B7E1-5A1A25B01246}"/>
              </a:ext>
            </a:extLst>
          </p:cNvPr>
          <p:cNvGrpSpPr/>
          <p:nvPr/>
        </p:nvGrpSpPr>
        <p:grpSpPr>
          <a:xfrm>
            <a:off x="3442960" y="3342176"/>
            <a:ext cx="7347035" cy="2827442"/>
            <a:chOff x="0" y="0"/>
            <a:chExt cx="5441924" cy="2094510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7470B33C-9BA4-496B-85EB-F0DA2948B9AB}"/>
                </a:ext>
              </a:extLst>
            </p:cNvPr>
            <p:cNvSpPr/>
            <p:nvPr/>
          </p:nvSpPr>
          <p:spPr>
            <a:xfrm>
              <a:off x="0" y="409652"/>
              <a:ext cx="775335" cy="11772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Video</a:t>
              </a:r>
              <a:endParaRPr lang="zh-TW" sz="1200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78">
              <a:extLst>
                <a:ext uri="{FF2B5EF4-FFF2-40B4-BE49-F238E27FC236}">
                  <a16:creationId xmlns="" xmlns:a16="http://schemas.microsoft.com/office/drawing/2014/main" id="{9F92316A-4DED-4329-800A-6504C3F9F56F}"/>
                </a:ext>
              </a:extLst>
            </p:cNvPr>
            <p:cNvCxnSpPr/>
            <p:nvPr/>
          </p:nvCxnSpPr>
          <p:spPr>
            <a:xfrm flipV="1">
              <a:off x="775411" y="972922"/>
              <a:ext cx="782803" cy="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圖片 30" descr="C:\Users\USER\Desktop\School\畢業專題\程式\sinkers bmp\sinker2 bmp\sinker2_1.bmp">
              <a:extLst>
                <a:ext uri="{FF2B5EF4-FFF2-40B4-BE49-F238E27FC236}">
                  <a16:creationId xmlns="" xmlns:a16="http://schemas.microsoft.com/office/drawing/2014/main" id="{7B1635D5-EBCB-4B91-871D-DB422F4D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072" y="7316"/>
              <a:ext cx="1806575" cy="10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圖片 31" descr="C:\Users\USER\Desktop\School\畢業專題\程式\sinkers bmp\sinker2 bmp\sinker2_2.bmp">
              <a:extLst>
                <a:ext uri="{FF2B5EF4-FFF2-40B4-BE49-F238E27FC236}">
                  <a16:creationId xmlns="" xmlns:a16="http://schemas.microsoft.com/office/drawing/2014/main" id="{3274589E-430D-4806-B8E8-295CDC65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969" y="0"/>
              <a:ext cx="1791335" cy="100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圖片 32" descr="C:\Users\USER\Desktop\School\畢業專題\程式\sinkers bmp\sinker2 bmp\sinker2_3.bmp">
              <a:extLst>
                <a:ext uri="{FF2B5EF4-FFF2-40B4-BE49-F238E27FC236}">
                  <a16:creationId xmlns="" xmlns:a16="http://schemas.microsoft.com/office/drawing/2014/main" id="{C8E5D28A-1EF8-45CF-975E-9952B987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072" y="1075335"/>
              <a:ext cx="1813560" cy="101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圖片 33" descr="C:\Users\USER\Desktop\School\畢業專題\程式\sinkers bmp\sinker2 bmp\sinker2_4.bmp">
              <a:extLst>
                <a:ext uri="{FF2B5EF4-FFF2-40B4-BE49-F238E27FC236}">
                  <a16:creationId xmlns="" xmlns:a16="http://schemas.microsoft.com/office/drawing/2014/main" id="{28632FC4-50CF-46E7-A0E5-4ACF01690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969" y="1075335"/>
              <a:ext cx="1798955" cy="1011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標題 1">
            <a:extLst>
              <a:ext uri="{FF2B5EF4-FFF2-40B4-BE49-F238E27FC236}">
                <a16:creationId xmlns="" xmlns:a16="http://schemas.microsoft.com/office/drawing/2014/main" id="{FDE87696-C6A8-4F16-BC8B-6B82C8A8306E}"/>
              </a:ext>
            </a:extLst>
          </p:cNvPr>
          <p:cNvSpPr txBox="1">
            <a:spLocks/>
          </p:cNvSpPr>
          <p:nvPr/>
        </p:nvSpPr>
        <p:spPr>
          <a:xfrm>
            <a:off x="1251450" y="878980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Step 1 : </a:t>
            </a:r>
            <a:r>
              <a:rPr lang="zh-TW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影像處理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074090" y="247339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rgbClr val="00B0F0"/>
                </a:solidFill>
              </a:rPr>
              <a:t>測試影片</a:t>
            </a:r>
          </a:p>
        </p:txBody>
      </p:sp>
      <p:sp>
        <p:nvSpPr>
          <p:cNvPr id="37" name="向右箭號 36"/>
          <p:cNvSpPr/>
          <p:nvPr/>
        </p:nvSpPr>
        <p:spPr>
          <a:xfrm>
            <a:off x="2753036" y="2501341"/>
            <a:ext cx="1173785" cy="525509"/>
          </a:xfrm>
          <a:prstGeom prst="rightArrow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4159270" y="2240570"/>
            <a:ext cx="2121380" cy="105493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324652" y="250134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rgbClr val="00B0F0"/>
                </a:solidFill>
              </a:rPr>
              <a:t>影片截圖</a:t>
            </a:r>
          </a:p>
        </p:txBody>
      </p:sp>
      <p:sp>
        <p:nvSpPr>
          <p:cNvPr id="40" name="向右箭號 39"/>
          <p:cNvSpPr/>
          <p:nvPr/>
        </p:nvSpPr>
        <p:spPr>
          <a:xfrm>
            <a:off x="6510596" y="2519684"/>
            <a:ext cx="1173785" cy="549227"/>
          </a:xfrm>
          <a:prstGeom prst="rightArrow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7922112" y="2240570"/>
            <a:ext cx="2121380" cy="105493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8121027" y="248709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rgbClr val="00B0F0"/>
                </a:solidFill>
              </a:rPr>
              <a:t>圖片切割</a:t>
            </a:r>
          </a:p>
        </p:txBody>
      </p:sp>
      <p:sp>
        <p:nvSpPr>
          <p:cNvPr id="43" name="向右箭號 42"/>
          <p:cNvSpPr/>
          <p:nvPr/>
        </p:nvSpPr>
        <p:spPr>
          <a:xfrm rot="5400000">
            <a:off x="8087352" y="4211586"/>
            <a:ext cx="1996225" cy="575386"/>
          </a:xfrm>
          <a:prstGeom prst="rightArrow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922112" y="5703052"/>
            <a:ext cx="2121380" cy="105493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8313387" y="5953521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rgbClr val="00B0F0"/>
                </a:solidFill>
              </a:rPr>
              <a:t>二值化</a:t>
            </a:r>
          </a:p>
        </p:txBody>
      </p:sp>
      <p:sp>
        <p:nvSpPr>
          <p:cNvPr id="46" name="矩形 45"/>
          <p:cNvSpPr/>
          <p:nvPr/>
        </p:nvSpPr>
        <p:spPr>
          <a:xfrm>
            <a:off x="4266600" y="5703051"/>
            <a:ext cx="2121380" cy="105493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478294" y="595352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rgbClr val="00B0F0"/>
                </a:solidFill>
              </a:rPr>
              <a:t>樣本比對</a:t>
            </a:r>
          </a:p>
        </p:txBody>
      </p:sp>
      <p:sp>
        <p:nvSpPr>
          <p:cNvPr id="48" name="向右箭號 47"/>
          <p:cNvSpPr/>
          <p:nvPr/>
        </p:nvSpPr>
        <p:spPr>
          <a:xfrm rot="10800000">
            <a:off x="6552689" y="5948173"/>
            <a:ext cx="1173785" cy="564691"/>
          </a:xfrm>
          <a:prstGeom prst="rightArrow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右箭號 48"/>
          <p:cNvSpPr/>
          <p:nvPr/>
        </p:nvSpPr>
        <p:spPr>
          <a:xfrm rot="10800000">
            <a:off x="2797639" y="5948173"/>
            <a:ext cx="1173785" cy="532513"/>
          </a:xfrm>
          <a:prstGeom prst="rightArrow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1349004" y="5926689"/>
            <a:ext cx="11737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>
                <a:solidFill>
                  <a:srgbClr val="00B0F0"/>
                </a:solidFill>
              </a:rPr>
              <a:t>Step2</a:t>
            </a:r>
            <a:endParaRPr lang="zh-TW" altLang="en-US" sz="3000" dirty="0">
              <a:solidFill>
                <a:srgbClr val="00B0F0"/>
              </a:solidFill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617" y="3811934"/>
            <a:ext cx="3021218" cy="1706988"/>
          </a:xfrm>
          <a:prstGeom prst="rect">
            <a:avLst/>
          </a:prstGeom>
        </p:spPr>
      </p:pic>
      <p:sp>
        <p:nvSpPr>
          <p:cNvPr id="52" name="向右箭號 51"/>
          <p:cNvSpPr/>
          <p:nvPr/>
        </p:nvSpPr>
        <p:spPr>
          <a:xfrm>
            <a:off x="4489725" y="4388532"/>
            <a:ext cx="1215343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328506" y="5922139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/>
              <a:t>1280  X  720</a:t>
            </a:r>
            <a:endParaRPr lang="zh-TW" altLang="en-US" sz="3000" dirty="0"/>
          </a:p>
        </p:txBody>
      </p:sp>
      <p:sp>
        <p:nvSpPr>
          <p:cNvPr id="54" name="向右箭號 53"/>
          <p:cNvSpPr/>
          <p:nvPr/>
        </p:nvSpPr>
        <p:spPr>
          <a:xfrm>
            <a:off x="5426222" y="4258269"/>
            <a:ext cx="2172311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5" y="3442827"/>
            <a:ext cx="2412589" cy="2404930"/>
          </a:xfrm>
          <a:prstGeom prst="rect">
            <a:avLst/>
          </a:prstGeom>
        </p:spPr>
      </p:pic>
      <p:pic>
        <p:nvPicPr>
          <p:cNvPr id="56" name="內容版面配置區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6" y="3239468"/>
            <a:ext cx="4606924" cy="259139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41" y="3381482"/>
            <a:ext cx="2412589" cy="2404930"/>
          </a:xfrm>
          <a:prstGeom prst="rect">
            <a:avLst/>
          </a:prstGeom>
        </p:spPr>
      </p:pic>
      <p:sp>
        <p:nvSpPr>
          <p:cNvPr id="58" name="向右箭號 57"/>
          <p:cNvSpPr/>
          <p:nvPr/>
        </p:nvSpPr>
        <p:spPr>
          <a:xfrm>
            <a:off x="4825359" y="4307051"/>
            <a:ext cx="2916938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55" y="3347502"/>
            <a:ext cx="2438910" cy="2438910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1" y="3166142"/>
            <a:ext cx="1224566" cy="122456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507221" y="5171147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樣本</a:t>
            </a:r>
          </a:p>
        </p:txBody>
      </p:sp>
      <p:sp>
        <p:nvSpPr>
          <p:cNvPr id="62" name="加號 61"/>
          <p:cNvSpPr/>
          <p:nvPr/>
        </p:nvSpPr>
        <p:spPr>
          <a:xfrm>
            <a:off x="1901334" y="3321225"/>
            <a:ext cx="914400" cy="9144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59" y="2383190"/>
            <a:ext cx="2438910" cy="2438910"/>
          </a:xfrm>
          <a:prstGeom prst="rect">
            <a:avLst/>
          </a:prstGeom>
        </p:spPr>
      </p:pic>
      <p:sp>
        <p:nvSpPr>
          <p:cNvPr id="64" name="向右箭號 63"/>
          <p:cNvSpPr/>
          <p:nvPr/>
        </p:nvSpPr>
        <p:spPr>
          <a:xfrm>
            <a:off x="6317967" y="3407534"/>
            <a:ext cx="2187187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4030001" y="5171147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原圖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9490233" y="5171147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比對結果</a:t>
            </a:r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96" y="2378137"/>
            <a:ext cx="2440800" cy="2440800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 rot="18564047">
            <a:off x="7997533" y="4453024"/>
            <a:ext cx="1862683" cy="4391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862590" y="5389084"/>
            <a:ext cx="18373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/>
              <a:t>比對成功</a:t>
            </a:r>
            <a:r>
              <a:rPr lang="en-US" altLang="zh-TW" sz="3000" dirty="0"/>
              <a:t>!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058270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2" grpId="1"/>
      <p:bldP spid="42" grpId="2"/>
      <p:bldP spid="43" grpId="0" animBg="1"/>
      <p:bldP spid="44" grpId="0" animBg="1"/>
      <p:bldP spid="45" grpId="0"/>
      <p:bldP spid="45" grpId="1"/>
      <p:bldP spid="45" grpId="2"/>
      <p:bldP spid="46" grpId="0" animBg="1"/>
      <p:bldP spid="47" grpId="0"/>
      <p:bldP spid="47" grpId="1"/>
      <p:bldP spid="48" grpId="0" animBg="1"/>
      <p:bldP spid="49" grpId="0" animBg="1"/>
      <p:bldP spid="50" grpId="0"/>
      <p:bldP spid="52" grpId="0" animBg="1"/>
      <p:bldP spid="52" grpId="1" animBg="1"/>
      <p:bldP spid="53" grpId="0"/>
      <p:bldP spid="53" grpId="1"/>
      <p:bldP spid="54" grpId="0" animBg="1"/>
      <p:bldP spid="54" grpId="1" animBg="1"/>
      <p:bldP spid="58" grpId="0" animBg="1"/>
      <p:bldP spid="58" grpId="1" animBg="1"/>
      <p:bldP spid="61" grpId="0"/>
      <p:bldP spid="62" grpId="0" animBg="1"/>
      <p:bldP spid="64" grpId="0" animBg="1"/>
      <p:bldP spid="65" grpId="0"/>
      <p:bldP spid="66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04" y="3051495"/>
            <a:ext cx="1224566" cy="12245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23" y="3055164"/>
            <a:ext cx="1224566" cy="1220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13" y="4398136"/>
            <a:ext cx="1200887" cy="12024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64" y="4392810"/>
            <a:ext cx="1224567" cy="1207733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 rot="-1800000">
            <a:off x="6946939" y="2980878"/>
            <a:ext cx="2187187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1800000">
            <a:off x="6923970" y="5140798"/>
            <a:ext cx="2187187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-9000000">
            <a:off x="2064208" y="3033282"/>
            <a:ext cx="2187187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9000000">
            <a:off x="2073165" y="5207797"/>
            <a:ext cx="2187187" cy="5537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8997992" y="2326997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solidFill>
                  <a:srgbClr val="FF0000"/>
                </a:solidFill>
              </a:rPr>
              <a:t>結果錯</a:t>
            </a:r>
            <a:r>
              <a:rPr lang="zh-TW" altLang="en-US" sz="3000" dirty="0">
                <a:solidFill>
                  <a:srgbClr val="FF0000"/>
                </a:solidFill>
              </a:rPr>
              <a:t>誤</a:t>
            </a:r>
            <a:r>
              <a:rPr lang="en-US" altLang="zh-TW" sz="3000" dirty="0" smtClean="0">
                <a:solidFill>
                  <a:srgbClr val="FF0000"/>
                </a:solidFill>
              </a:rPr>
              <a:t>!!!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03092" y="5650292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solidFill>
                  <a:srgbClr val="FF0000"/>
                </a:solidFill>
              </a:rPr>
              <a:t>結果成功</a:t>
            </a:r>
            <a:r>
              <a:rPr lang="en-US" altLang="zh-TW" sz="3000" dirty="0">
                <a:solidFill>
                  <a:srgbClr val="FF0000"/>
                </a:solidFill>
              </a:rPr>
              <a:t>!!!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57793" y="5650292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rgbClr val="FF0000"/>
                </a:solidFill>
              </a:rPr>
              <a:t>結果錯誤</a:t>
            </a:r>
            <a:r>
              <a:rPr lang="en-US" altLang="zh-TW" sz="3000" dirty="0">
                <a:solidFill>
                  <a:srgbClr val="FF0000"/>
                </a:solidFill>
              </a:rPr>
              <a:t>!!!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57792" y="2397206"/>
            <a:ext cx="3593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solidFill>
                  <a:srgbClr val="FF0000"/>
                </a:solidFill>
              </a:rPr>
              <a:t>結果成功</a:t>
            </a:r>
            <a:r>
              <a:rPr lang="en-US" altLang="zh-TW" sz="3000" dirty="0">
                <a:solidFill>
                  <a:srgbClr val="FF0000"/>
                </a:solidFill>
              </a:rPr>
              <a:t>!!!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="" xmlns:a16="http://schemas.microsoft.com/office/drawing/2014/main" id="{FDE87696-C6A8-4F16-BC8B-6B82C8A8306E}"/>
              </a:ext>
            </a:extLst>
          </p:cNvPr>
          <p:cNvSpPr txBox="1">
            <a:spLocks/>
          </p:cNvSpPr>
          <p:nvPr/>
        </p:nvSpPr>
        <p:spPr>
          <a:xfrm>
            <a:off x="876191" y="856646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Step 2 : </a:t>
            </a:r>
            <a:r>
              <a:rPr lang="zh-TW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分析比對</a:t>
            </a:r>
            <a:r>
              <a:rPr lang="zh-TW" alt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結果</a:t>
            </a:r>
            <a:r>
              <a:rPr lang="en-US" altLang="zh-TW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(1/2)</a:t>
            </a:r>
            <a:endParaRPr lang="zh-TW" altLang="en-US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248781" y="2326997"/>
            <a:ext cx="141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樣本</a:t>
            </a:r>
            <a:r>
              <a:rPr lang="en-US" altLang="zh-TW" sz="3000" dirty="0"/>
              <a:t>1</a:t>
            </a:r>
            <a:endParaRPr lang="zh-TW" altLang="en-US" sz="3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99505" y="5717291"/>
            <a:ext cx="141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樣本</a:t>
            </a:r>
            <a:r>
              <a:rPr lang="en-US" altLang="zh-TW" sz="3000" dirty="0"/>
              <a:t>4</a:t>
            </a:r>
            <a:endParaRPr lang="zh-TW" altLang="en-US" sz="3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689570" y="2327545"/>
            <a:ext cx="141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樣本</a:t>
            </a:r>
            <a:r>
              <a:rPr lang="en-US" altLang="zh-TW" sz="3000" dirty="0"/>
              <a:t>2</a:t>
            </a:r>
            <a:endParaRPr lang="zh-TW" altLang="en-US" sz="3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68507" y="5717291"/>
            <a:ext cx="141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樣本</a:t>
            </a:r>
            <a:r>
              <a:rPr lang="en-US" altLang="zh-TW" sz="3000" dirty="0"/>
              <a:t>3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95214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="" xmlns:a16="http://schemas.microsoft.com/office/drawing/2014/main" id="{FDE87696-C6A8-4F16-BC8B-6B82C8A8306E}"/>
              </a:ext>
            </a:extLst>
          </p:cNvPr>
          <p:cNvSpPr txBox="1">
            <a:spLocks/>
          </p:cNvSpPr>
          <p:nvPr/>
        </p:nvSpPr>
        <p:spPr>
          <a:xfrm>
            <a:off x="745210" y="59572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Step 2 : </a:t>
            </a:r>
            <a:r>
              <a:rPr lang="zh-TW" alt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分析比對結果</a:t>
            </a:r>
            <a:r>
              <a:rPr lang="en-US" altLang="zh-TW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(2/2)</a:t>
            </a:r>
            <a:endParaRPr lang="zh-TW" altLang="en-US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08179" y="3040420"/>
            <a:ext cx="3304929" cy="515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78393" y="3027345"/>
            <a:ext cx="3390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500" dirty="0" smtClean="0">
                <a:solidFill>
                  <a:srgbClr val="00B0F0"/>
                </a:solidFill>
              </a:rPr>
              <a:t>判斷目前軌跡有無座標</a:t>
            </a:r>
            <a:endParaRPr lang="zh-TW" altLang="en-US" sz="2500" dirty="0">
              <a:solidFill>
                <a:srgbClr val="00B0F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82395" y="3039890"/>
            <a:ext cx="40975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00B0F0"/>
                </a:solidFill>
              </a:rPr>
              <a:t>是否有重複性高的樣本座標</a:t>
            </a:r>
            <a:endParaRPr lang="zh-TW" altLang="en-US" sz="2500" dirty="0">
              <a:solidFill>
                <a:srgbClr val="00B0F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60183" y="5757084"/>
            <a:ext cx="37112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500" dirty="0">
                <a:solidFill>
                  <a:srgbClr val="00B0F0"/>
                </a:solidFill>
              </a:rPr>
              <a:t>與</a:t>
            </a:r>
            <a:r>
              <a:rPr lang="zh-TW" altLang="en-US" sz="2500" dirty="0" smtClean="0">
                <a:solidFill>
                  <a:srgbClr val="00B0F0"/>
                </a:solidFill>
              </a:rPr>
              <a:t>前組座標距離</a:t>
            </a:r>
            <a:r>
              <a:rPr lang="zh-TW" altLang="en-US" sz="2500" dirty="0">
                <a:solidFill>
                  <a:srgbClr val="00B0F0"/>
                </a:solidFill>
              </a:rPr>
              <a:t>是否過遠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954580" y="2724131"/>
            <a:ext cx="6319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>
                <a:solidFill>
                  <a:srgbClr val="FF0000"/>
                </a:solidFill>
              </a:rPr>
              <a:t>No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929970" y="3187527"/>
            <a:ext cx="625745" cy="1550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716123" y="2997992"/>
            <a:ext cx="4063868" cy="5583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178645" y="1470712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solidFill>
                  <a:srgbClr val="FF0000"/>
                </a:solidFill>
              </a:rPr>
              <a:t>N</a:t>
            </a:r>
            <a:r>
              <a:rPr lang="en-US" altLang="zh-TW" sz="3000" dirty="0">
                <a:solidFill>
                  <a:srgbClr val="FF0000"/>
                </a:solidFill>
              </a:rPr>
              <a:t>o</a:t>
            </a:r>
            <a:endParaRPr lang="zh-TW" altLang="en-US" sz="30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54960" y="5748180"/>
            <a:ext cx="4525761" cy="503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弧形 12"/>
          <p:cNvSpPr/>
          <p:nvPr/>
        </p:nvSpPr>
        <p:spPr>
          <a:xfrm>
            <a:off x="2045094" y="2146246"/>
            <a:ext cx="6671255" cy="1309495"/>
          </a:xfrm>
          <a:prstGeom prst="arc">
            <a:avLst>
              <a:gd name="adj1" fmla="val 10739501"/>
              <a:gd name="adj2" fmla="val 21586044"/>
            </a:avLst>
          </a:prstGeom>
          <a:ln w="1270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9093" y="4346165"/>
            <a:ext cx="7072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>
                <a:solidFill>
                  <a:srgbClr val="FF0000"/>
                </a:solidFill>
              </a:rPr>
              <a:t>Yes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3619" y="3040420"/>
            <a:ext cx="2037502" cy="5070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16981" y="3065993"/>
            <a:ext cx="2134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solidFill>
                  <a:srgbClr val="00B0F0"/>
                </a:solidFill>
              </a:rPr>
              <a:t>圖片比對結果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7019048" y="3187527"/>
            <a:ext cx="625745" cy="15501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98119" y="4362743"/>
            <a:ext cx="6863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>
                <a:solidFill>
                  <a:srgbClr val="FF0000"/>
                </a:solidFill>
              </a:rPr>
              <a:t>Yes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  <p:sp>
        <p:nvSpPr>
          <p:cNvPr id="19" name="向右箭號 18"/>
          <p:cNvSpPr/>
          <p:nvPr/>
        </p:nvSpPr>
        <p:spPr>
          <a:xfrm rot="-5400000">
            <a:off x="680259" y="4478910"/>
            <a:ext cx="1911179" cy="30909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5400000">
            <a:off x="3289473" y="4486596"/>
            <a:ext cx="1911180" cy="29372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223000" y="4369486"/>
            <a:ext cx="53142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500" dirty="0">
                <a:solidFill>
                  <a:srgbClr val="00B0F0"/>
                </a:solidFill>
              </a:rPr>
              <a:t>加入此位置，軌跡是否符合物理現象</a:t>
            </a:r>
          </a:p>
        </p:txBody>
      </p:sp>
      <p:sp>
        <p:nvSpPr>
          <p:cNvPr id="22" name="矩形 21"/>
          <p:cNvSpPr/>
          <p:nvPr/>
        </p:nvSpPr>
        <p:spPr>
          <a:xfrm>
            <a:off x="5139954" y="4378133"/>
            <a:ext cx="5414051" cy="503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526754" y="5065085"/>
            <a:ext cx="5998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>
                <a:solidFill>
                  <a:srgbClr val="FF0000"/>
                </a:solidFill>
              </a:rPr>
              <a:t>No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  <p:sp>
        <p:nvSpPr>
          <p:cNvPr id="24" name="向右箭號 23"/>
          <p:cNvSpPr/>
          <p:nvPr/>
        </p:nvSpPr>
        <p:spPr>
          <a:xfrm rot="19406645">
            <a:off x="5441110" y="5331336"/>
            <a:ext cx="1435480" cy="24569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787169" y="3592225"/>
            <a:ext cx="6864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>
                <a:solidFill>
                  <a:srgbClr val="FF0000"/>
                </a:solidFill>
              </a:rPr>
              <a:t>Yes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  <p:sp>
        <p:nvSpPr>
          <p:cNvPr id="26" name="向右箭號 25"/>
          <p:cNvSpPr/>
          <p:nvPr/>
        </p:nvSpPr>
        <p:spPr>
          <a:xfrm rot="19810561">
            <a:off x="9125942" y="3822301"/>
            <a:ext cx="1061877" cy="265093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>
            <a:off x="8310771" y="5027082"/>
            <a:ext cx="0" cy="1551319"/>
          </a:xfrm>
          <a:prstGeom prst="line">
            <a:avLst/>
          </a:prstGeom>
          <a:ln w="889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 flipV="1">
            <a:off x="300975" y="6565522"/>
            <a:ext cx="8009796" cy="12879"/>
          </a:xfrm>
          <a:prstGeom prst="line">
            <a:avLst/>
          </a:prstGeom>
          <a:ln w="889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257808" y="3308709"/>
            <a:ext cx="25758" cy="3269692"/>
          </a:xfrm>
          <a:prstGeom prst="line">
            <a:avLst/>
          </a:prstGeom>
          <a:ln w="889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00975" y="3295284"/>
            <a:ext cx="499966" cy="18472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8279263" y="5445984"/>
            <a:ext cx="679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 smtClean="0">
                <a:solidFill>
                  <a:srgbClr val="FF0000"/>
                </a:solidFill>
              </a:rPr>
              <a:t>No</a:t>
            </a:r>
            <a:endParaRPr lang="en-US" altLang="zh-TW" sz="2500" dirty="0">
              <a:solidFill>
                <a:srgbClr val="FF0000"/>
              </a:solidFill>
            </a:endParaRPr>
          </a:p>
        </p:txBody>
      </p:sp>
      <p:sp>
        <p:nvSpPr>
          <p:cNvPr id="32" name="向右箭號 31"/>
          <p:cNvSpPr/>
          <p:nvPr/>
        </p:nvSpPr>
        <p:spPr>
          <a:xfrm rot="5400000">
            <a:off x="10022028" y="4615628"/>
            <a:ext cx="2242203" cy="366683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9966246" y="5802741"/>
            <a:ext cx="21579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>
                <a:solidFill>
                  <a:srgbClr val="FF0000"/>
                </a:solidFill>
              </a:rPr>
              <a:t>Output</a:t>
            </a:r>
            <a:r>
              <a:rPr lang="zh-TW" altLang="en-US" sz="2500" dirty="0">
                <a:solidFill>
                  <a:srgbClr val="FF0000"/>
                </a:solidFill>
              </a:rPr>
              <a:t>球位置</a:t>
            </a:r>
            <a:endParaRPr lang="en-US" altLang="zh-TW" sz="2500" dirty="0">
              <a:solidFill>
                <a:srgbClr val="FF0000"/>
              </a:solidFill>
            </a:endParaRPr>
          </a:p>
        </p:txBody>
      </p:sp>
      <p:sp>
        <p:nvSpPr>
          <p:cNvPr id="34" name="向右箭號 33"/>
          <p:cNvSpPr/>
          <p:nvPr/>
        </p:nvSpPr>
        <p:spPr>
          <a:xfrm rot="5400000">
            <a:off x="1291650" y="2425517"/>
            <a:ext cx="799588" cy="241046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1242099" y="1661564"/>
            <a:ext cx="10086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>
                <a:solidFill>
                  <a:srgbClr val="FF0000"/>
                </a:solidFill>
              </a:rPr>
              <a:t>Step1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1302033" y="4448536"/>
            <a:ext cx="6864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smtClean="0">
                <a:solidFill>
                  <a:srgbClr val="FF0000"/>
                </a:solidFill>
              </a:rPr>
              <a:t>Yes</a:t>
            </a:r>
            <a:endParaRPr lang="zh-TW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93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3" grpId="0" animBg="1"/>
      <p:bldP spid="14" grpId="0"/>
      <p:bldP spid="17" grpId="0" animBg="1"/>
      <p:bldP spid="18" grpId="0"/>
      <p:bldP spid="19" grpId="0" animBg="1"/>
      <p:bldP spid="20" grpId="0" animBg="1"/>
      <p:bldP spid="23" grpId="0"/>
      <p:bldP spid="24" grpId="0" animBg="1"/>
      <p:bldP spid="25" grpId="0"/>
      <p:bldP spid="26" grpId="0" animBg="1"/>
      <p:bldP spid="31" grpId="0"/>
      <p:bldP spid="31" grpId="1"/>
      <p:bldP spid="32" grpId="0" animBg="1"/>
      <p:bldP spid="33" grpId="0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DE87696-C6A8-4F16-BC8B-6B82C8A8306E}"/>
              </a:ext>
            </a:extLst>
          </p:cNvPr>
          <p:cNvSpPr txBox="1">
            <a:spLocks/>
          </p:cNvSpPr>
          <p:nvPr/>
        </p:nvSpPr>
        <p:spPr>
          <a:xfrm>
            <a:off x="3110543" y="896210"/>
            <a:ext cx="6176332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Step3 : </a:t>
            </a:r>
            <a:r>
              <a:rPr lang="zh-TW" alt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座標完整化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4575" y="3777192"/>
                <a:ext cx="6287675" cy="761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800" dirty="0">
                    <a:solidFill>
                      <a:srgbClr val="222222"/>
                    </a:solidFill>
                    <a:latin typeface="Times New Roman" charset="0"/>
                    <a:ea typeface="標楷體" charset="-120"/>
                    <a:cs typeface="Times New Roman" charset="0"/>
                  </a:rPr>
                  <a:t>等加速度運動之公式</a:t>
                </a:r>
                <a14:m>
                  <m:oMath xmlns:m="http://schemas.openxmlformats.org/officeDocument/2006/math">
                    <m:r>
                      <a:rPr lang="en-US" altLang="zh-TW" sz="2800">
                        <a:solidFill>
                          <a:srgbClr val="222222"/>
                        </a:solidFill>
                        <a:effectLst/>
                        <a:latin typeface="Cambria Math" charset="0"/>
                        <a:ea typeface="標楷體" charset="-120"/>
                        <a:cs typeface="Times New Roman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222222"/>
                        </a:solidFill>
                        <a:effectLst/>
                        <a:latin typeface="Cambria Math" charset="0"/>
                        <a:ea typeface="標楷體" charset="-120"/>
                        <a:cs typeface="Times New Roman" charset="0"/>
                      </a:rPr>
                      <m:t>X</m:t>
                    </m:r>
                    <m:r>
                      <a:rPr lang="en-US" altLang="zh-TW" sz="2800">
                        <a:solidFill>
                          <a:srgbClr val="222222"/>
                        </a:solidFill>
                        <a:effectLst/>
                        <a:latin typeface="Cambria Math" charset="0"/>
                        <a:ea typeface="標楷體" charset="-120"/>
                        <a:cs typeface="Times New Roman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800">
                        <a:solidFill>
                          <a:srgbClr val="222222"/>
                        </a:solidFill>
                        <a:effectLst/>
                        <a:latin typeface="Cambria Math" charset="0"/>
                        <a:ea typeface="標楷體" charset="-120"/>
                        <a:cs typeface="Times New Roman" charset="0"/>
                      </a:rPr>
                      <m:t>vt</m:t>
                    </m:r>
                    <m:r>
                      <a:rPr lang="en-US" altLang="zh-TW" sz="2800">
                        <a:solidFill>
                          <a:srgbClr val="222222"/>
                        </a:solidFill>
                        <a:effectLst/>
                        <a:latin typeface="Cambria Math" charset="0"/>
                        <a:ea typeface="標楷體" charset="-120"/>
                        <a:cs typeface="Times New Roman" charset="0"/>
                      </a:rPr>
                      <m:t>+</m:t>
                    </m:r>
                    <m:f>
                      <m:fPr>
                        <m:ctrlPr>
                          <a:rPr lang="zh-TW" altLang="zh-TW" sz="2800" i="1">
                            <a:solidFill>
                              <a:srgbClr val="222222"/>
                            </a:solidFill>
                            <a:effectLst/>
                            <a:latin typeface="Cambria Math"/>
                            <a:ea typeface="Cambria Math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rgbClr val="222222"/>
                            </a:solidFill>
                            <a:effectLst/>
                            <a:latin typeface="Cambria Math" charset="0"/>
                            <a:ea typeface="標楷體" charset="-120"/>
                            <a:cs typeface="Times New Roman" charset="0"/>
                          </a:rPr>
                          <m:t>𝑎</m:t>
                        </m:r>
                        <m:sSup>
                          <m:sSupPr>
                            <m:ctrlPr>
                              <a:rPr lang="zh-TW" altLang="zh-TW" sz="2800" i="1">
                                <a:solidFill>
                                  <a:srgbClr val="222222"/>
                                </a:solidFill>
                                <a:effectLst/>
                                <a:latin typeface="Cambria Math"/>
                                <a:ea typeface="Cambria Math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222222"/>
                                </a:solidFill>
                                <a:effectLst/>
                                <a:latin typeface="Cambria Math" charset="0"/>
                                <a:ea typeface="標楷體" charset="-120"/>
                                <a:cs typeface="Times New Roman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rgbClr val="222222"/>
                                </a:solidFill>
                                <a:effectLst/>
                                <a:latin typeface="Cambria Math" charset="0"/>
                                <a:ea typeface="標楷體" charset="-120"/>
                                <a:cs typeface="Times New Roman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800" i="1">
                            <a:solidFill>
                              <a:srgbClr val="222222"/>
                            </a:solidFill>
                            <a:effectLst/>
                            <a:latin typeface="Cambria Math" charset="0"/>
                            <a:ea typeface="標楷體" charset="-120"/>
                            <a:cs typeface="Times New Roman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5" y="3777192"/>
                <a:ext cx="6287675" cy="761875"/>
              </a:xfrm>
              <a:prstGeom prst="rect">
                <a:avLst/>
              </a:prstGeom>
              <a:blipFill rotWithShape="0">
                <a:blip r:embed="rId3"/>
                <a:stretch>
                  <a:fillRect l="-2037" b="-7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7072313" y="2112606"/>
            <a:ext cx="4429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205 163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220 163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235 165</a:t>
            </a:r>
          </a:p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Null Null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267 177</a:t>
            </a:r>
          </a:p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Null Null</a:t>
            </a:r>
          </a:p>
          <a:p>
            <a:r>
              <a:rPr kumimoji="1" lang="en-US" altLang="zh-TW" sz="2800" b="1" dirty="0" smtClean="0">
                <a:solidFill>
                  <a:srgbClr val="FF0000"/>
                </a:solidFill>
              </a:rPr>
              <a:t>Null Null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316 220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333 213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351 226</a:t>
            </a:r>
            <a:endParaRPr kumimoji="1" lang="zh-TW" altLang="en-US" sz="2800" b="1" dirty="0">
              <a:solidFill>
                <a:srgbClr val="00B0F0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8872538" y="3514725"/>
            <a:ext cx="757237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8872538" y="4407833"/>
            <a:ext cx="757237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8872538" y="4850698"/>
            <a:ext cx="757237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872661" y="3405267"/>
            <a:ext cx="19145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251 168</a:t>
            </a:r>
          </a:p>
          <a:p>
            <a:endParaRPr kumimoji="1" lang="en-US" altLang="zh-TW" sz="2800" b="1" dirty="0" smtClean="0">
              <a:solidFill>
                <a:srgbClr val="00B0F0"/>
              </a:solidFill>
            </a:endParaRP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282 182</a:t>
            </a:r>
          </a:p>
          <a:p>
            <a:r>
              <a:rPr kumimoji="1" lang="en-US" altLang="zh-TW" sz="2800" b="1" dirty="0" smtClean="0">
                <a:solidFill>
                  <a:srgbClr val="00B0F0"/>
                </a:solidFill>
              </a:rPr>
              <a:t>299 192</a:t>
            </a:r>
            <a:endParaRPr kumimoji="1" lang="zh-TW" alt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B588B0-FFD4-455E-9910-2C8342E0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91" y="946154"/>
            <a:ext cx="8761413" cy="706964"/>
          </a:xfrm>
        </p:spPr>
        <p:txBody>
          <a:bodyPr/>
          <a:lstStyle/>
          <a:p>
            <a:pPr algn="ctr" defTabSz="914400">
              <a:lnSpc>
                <a:spcPct val="90000"/>
              </a:lnSpc>
            </a:pPr>
            <a:r>
              <a:rPr lang="zh-TW" altLang="en-US" sz="5400" b="1" u="sng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計算加速度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71E98FB3-5E1C-455B-9D05-A01EFA2B3271}"/>
              </a:ext>
            </a:extLst>
          </p:cNvPr>
          <p:cNvGrpSpPr/>
          <p:nvPr/>
        </p:nvGrpSpPr>
        <p:grpSpPr>
          <a:xfrm>
            <a:off x="6411421" y="2765772"/>
            <a:ext cx="5300536" cy="2430492"/>
            <a:chOff x="0" y="0"/>
            <a:chExt cx="3716071" cy="17040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6D87286-DBE9-4FB0-908B-69D82B4EC236}"/>
                </a:ext>
              </a:extLst>
            </p:cNvPr>
            <p:cNvSpPr/>
            <p:nvPr/>
          </p:nvSpPr>
          <p:spPr>
            <a:xfrm>
              <a:off x="0" y="0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座標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F1789AD2-29D5-49E2-A13A-0BF0EB3A89BF}"/>
                </a:ext>
              </a:extLst>
            </p:cNvPr>
            <p:cNvSpPr/>
            <p:nvPr/>
          </p:nvSpPr>
          <p:spPr>
            <a:xfrm>
              <a:off x="972922" y="0"/>
              <a:ext cx="760781" cy="4169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座標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xmlns="" id="{52F9AB62-D9BA-49F2-AB2C-CEA11EB2EEF7}"/>
                </a:ext>
              </a:extLst>
            </p:cNvPr>
            <p:cNvCxnSpPr/>
            <p:nvPr/>
          </p:nvCxnSpPr>
          <p:spPr>
            <a:xfrm>
              <a:off x="365760" y="416966"/>
              <a:ext cx="497434" cy="212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xmlns="" id="{E5460388-58B4-45CB-BD5A-6B1D519FF50B}"/>
                </a:ext>
              </a:extLst>
            </p:cNvPr>
            <p:cNvCxnSpPr/>
            <p:nvPr/>
          </p:nvCxnSpPr>
          <p:spPr>
            <a:xfrm flipH="1">
              <a:off x="863194" y="416966"/>
              <a:ext cx="497078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xmlns="" id="{241F17BB-2CBC-4431-918E-69415CDBD1F1}"/>
                </a:ext>
              </a:extLst>
            </p:cNvPr>
            <p:cNvCxnSpPr/>
            <p:nvPr/>
          </p:nvCxnSpPr>
          <p:spPr>
            <a:xfrm>
              <a:off x="1367942" y="416966"/>
              <a:ext cx="497434" cy="2125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2A76A4FE-2EEC-4792-A761-1080E51E701E}"/>
                </a:ext>
              </a:extLst>
            </p:cNvPr>
            <p:cNvSpPr/>
            <p:nvPr/>
          </p:nvSpPr>
          <p:spPr>
            <a:xfrm>
              <a:off x="1982419" y="0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座標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DCDFB1E-838C-40A9-9A09-6B2CD8988388}"/>
                </a:ext>
              </a:extLst>
            </p:cNvPr>
            <p:cNvSpPr/>
            <p:nvPr/>
          </p:nvSpPr>
          <p:spPr>
            <a:xfrm>
              <a:off x="2955341" y="0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座標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xmlns="" id="{07B06783-DB9E-4284-A8AF-1BFBDD737402}"/>
                </a:ext>
              </a:extLst>
            </p:cNvPr>
            <p:cNvCxnSpPr/>
            <p:nvPr/>
          </p:nvCxnSpPr>
          <p:spPr>
            <a:xfrm>
              <a:off x="2348179" y="416966"/>
              <a:ext cx="497205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xmlns="" id="{7906EB2F-302C-4E84-A81F-D8CD88F8374F}"/>
                </a:ext>
              </a:extLst>
            </p:cNvPr>
            <p:cNvCxnSpPr/>
            <p:nvPr/>
          </p:nvCxnSpPr>
          <p:spPr>
            <a:xfrm flipH="1">
              <a:off x="2845613" y="416966"/>
              <a:ext cx="496570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xmlns="" id="{7C2D61D5-58DD-46B3-AEA4-C09E64FE6C6C}"/>
                </a:ext>
              </a:extLst>
            </p:cNvPr>
            <p:cNvCxnSpPr/>
            <p:nvPr/>
          </p:nvCxnSpPr>
          <p:spPr>
            <a:xfrm flipH="1">
              <a:off x="1872691" y="416966"/>
              <a:ext cx="497078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A9FECAFD-783D-4E72-ACCB-FF580224B824}"/>
                </a:ext>
              </a:extLst>
            </p:cNvPr>
            <p:cNvSpPr/>
            <p:nvPr/>
          </p:nvSpPr>
          <p:spPr>
            <a:xfrm>
              <a:off x="482803" y="643737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速度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902620AA-642C-40B9-80A1-BA2118C90C62}"/>
                </a:ext>
              </a:extLst>
            </p:cNvPr>
            <p:cNvSpPr/>
            <p:nvPr/>
          </p:nvSpPr>
          <p:spPr>
            <a:xfrm>
              <a:off x="1455725" y="643737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速度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xmlns="" id="{1C16A1F8-DE63-40A0-A739-16E17B87948E}"/>
                </a:ext>
              </a:extLst>
            </p:cNvPr>
            <p:cNvCxnSpPr/>
            <p:nvPr/>
          </p:nvCxnSpPr>
          <p:spPr>
            <a:xfrm>
              <a:off x="848563" y="1060704"/>
              <a:ext cx="497205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xmlns="" id="{F3C32F27-97B8-40C9-B1C7-9A737066B517}"/>
                </a:ext>
              </a:extLst>
            </p:cNvPr>
            <p:cNvCxnSpPr/>
            <p:nvPr/>
          </p:nvCxnSpPr>
          <p:spPr>
            <a:xfrm flipH="1">
              <a:off x="1345997" y="1060704"/>
              <a:ext cx="496570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xmlns="" id="{8A419563-AFD5-442A-9DFC-BD0C5C61ABBF}"/>
                </a:ext>
              </a:extLst>
            </p:cNvPr>
            <p:cNvCxnSpPr/>
            <p:nvPr/>
          </p:nvCxnSpPr>
          <p:spPr>
            <a:xfrm>
              <a:off x="1850746" y="1060704"/>
              <a:ext cx="497205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32BA594C-9113-4B9B-BE51-D779EB0BB34F}"/>
                </a:ext>
              </a:extLst>
            </p:cNvPr>
            <p:cNvSpPr/>
            <p:nvPr/>
          </p:nvSpPr>
          <p:spPr>
            <a:xfrm>
              <a:off x="2465222" y="651052"/>
              <a:ext cx="760730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速度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xmlns="" id="{50307CBC-402C-42A3-82F8-F3365F8E53E4}"/>
                </a:ext>
              </a:extLst>
            </p:cNvPr>
            <p:cNvCxnSpPr/>
            <p:nvPr/>
          </p:nvCxnSpPr>
          <p:spPr>
            <a:xfrm flipH="1">
              <a:off x="2355494" y="1060704"/>
              <a:ext cx="496570" cy="2120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A921E40D-F44F-47D0-B6AF-DADBC10D4A0F}"/>
                </a:ext>
              </a:extLst>
            </p:cNvPr>
            <p:cNvSpPr/>
            <p:nvPr/>
          </p:nvSpPr>
          <p:spPr>
            <a:xfrm>
              <a:off x="965606" y="1287475"/>
              <a:ext cx="775361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加速度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A990C22D-816E-4E16-B192-27CB372C98FD}"/>
                </a:ext>
              </a:extLst>
            </p:cNvPr>
            <p:cNvSpPr/>
            <p:nvPr/>
          </p:nvSpPr>
          <p:spPr>
            <a:xfrm>
              <a:off x="1953158" y="1287475"/>
              <a:ext cx="768096" cy="416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加速度</a:t>
              </a:r>
              <a:r>
                <a:rPr lang="en-US" sz="1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sz="1200" kern="10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圖片 3" descr="一張含有 草, 棒球, 室外, 體育競賽 的圖片&#10;&#10;產生非常高可信度的描述">
            <a:extLst>
              <a:ext uri="{FF2B5EF4-FFF2-40B4-BE49-F238E27FC236}">
                <a16:creationId xmlns:a16="http://schemas.microsoft.com/office/drawing/2014/main" xmlns="" id="{0028138E-A660-4D0A-B9F5-98C3475C6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1" t="22322" r="29016" b="26647"/>
          <a:stretch/>
        </p:blipFill>
        <p:spPr>
          <a:xfrm>
            <a:off x="967212" y="2641600"/>
            <a:ext cx="4046017" cy="2675288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5BC3F081-73D8-4856-9CD3-C83438BE2853}"/>
              </a:ext>
            </a:extLst>
          </p:cNvPr>
          <p:cNvSpPr/>
          <p:nvPr/>
        </p:nvSpPr>
        <p:spPr>
          <a:xfrm>
            <a:off x="2499360" y="3694378"/>
            <a:ext cx="1148080" cy="45719"/>
          </a:xfrm>
          <a:prstGeom prst="rightArrow">
            <a:avLst/>
          </a:prstGeom>
          <a:solidFill>
            <a:schemeClr val="tx1"/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xmlns="" id="{6817D1E5-CFB2-4F91-8195-59B38F578AA9}"/>
              </a:ext>
            </a:extLst>
          </p:cNvPr>
          <p:cNvSpPr/>
          <p:nvPr/>
        </p:nvSpPr>
        <p:spPr>
          <a:xfrm>
            <a:off x="2387600" y="3911600"/>
            <a:ext cx="45719" cy="669578"/>
          </a:xfrm>
          <a:prstGeom prst="downArrow">
            <a:avLst/>
          </a:prstGeom>
          <a:solidFill>
            <a:schemeClr val="tx1"/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92C7739-E535-468D-87AE-A51D2D2ABCC1}"/>
              </a:ext>
            </a:extLst>
          </p:cNvPr>
          <p:cNvSpPr txBox="1"/>
          <p:nvPr/>
        </p:nvSpPr>
        <p:spPr>
          <a:xfrm>
            <a:off x="2433319" y="3235900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highlight>
                  <a:srgbClr val="000000"/>
                </a:highlight>
              </a:rPr>
              <a:t>橫向加速度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83CFD23A-920A-46F6-9913-893E40E0BA14}"/>
              </a:ext>
            </a:extLst>
          </p:cNvPr>
          <p:cNvSpPr txBox="1"/>
          <p:nvPr/>
        </p:nvSpPr>
        <p:spPr>
          <a:xfrm>
            <a:off x="1793240" y="4608304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highlight>
                  <a:srgbClr val="000000"/>
                </a:highlight>
              </a:rPr>
              <a:t>縱向加速度</a:t>
            </a:r>
          </a:p>
        </p:txBody>
      </p:sp>
    </p:spTree>
    <p:extLst>
      <p:ext uri="{BB962C8B-B14F-4D97-AF65-F5344CB8AC3E}">
        <p14:creationId xmlns:p14="http://schemas.microsoft.com/office/powerpoint/2010/main" val="5708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478</Words>
  <Application>Microsoft Office PowerPoint</Application>
  <PresentationFormat>自訂</PresentationFormat>
  <Paragraphs>148</Paragraphs>
  <Slides>20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2" baseType="lpstr">
      <vt:lpstr>離子會議室</vt:lpstr>
      <vt:lpstr>1_離子會議室</vt:lpstr>
      <vt:lpstr>應用資料探勘於棒球球種分析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計算加速度</vt:lpstr>
      <vt:lpstr>PowerPoint 簡報</vt:lpstr>
      <vt:lpstr>K-means演算法介紹</vt:lpstr>
      <vt:lpstr>PowerPoint 簡報</vt:lpstr>
      <vt:lpstr>PowerPoint 簡報</vt:lpstr>
      <vt:lpstr>PowerPoint 簡報</vt:lpstr>
      <vt:lpstr>PowerPoint 簡報</vt:lpstr>
      <vt:lpstr>大量球種數據</vt:lpstr>
      <vt:lpstr>K-means(K=3)分群</vt:lpstr>
      <vt:lpstr>Group2分群</vt:lpstr>
      <vt:lpstr>Group3再分群</vt:lpstr>
      <vt:lpstr>球種辨識流程圖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user</cp:lastModifiedBy>
  <cp:revision>38</cp:revision>
  <dcterms:created xsi:type="dcterms:W3CDTF">2017-11-20T12:54:50Z</dcterms:created>
  <dcterms:modified xsi:type="dcterms:W3CDTF">2017-11-20T19:09:03Z</dcterms:modified>
</cp:coreProperties>
</file>